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8" r:id="rId5"/>
    <p:sldId id="260" r:id="rId6"/>
    <p:sldId id="261" r:id="rId7"/>
    <p:sldId id="262" r:id="rId8"/>
    <p:sldId id="263" r:id="rId9"/>
    <p:sldId id="264" r:id="rId10"/>
    <p:sldId id="265" r:id="rId11"/>
    <p:sldId id="258" r:id="rId12"/>
    <p:sldId id="269" r:id="rId13"/>
    <p:sldId id="270" r:id="rId14"/>
    <p:sldId id="271" r:id="rId15"/>
    <p:sldId id="273" r:id="rId16"/>
    <p:sldId id="272" r:id="rId17"/>
    <p:sldId id="266" r:id="rId18"/>
    <p:sldId id="267"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90" autoAdjust="0"/>
    <p:restoredTop sz="94660"/>
  </p:normalViewPr>
  <p:slideViewPr>
    <p:cSldViewPr snapToGrid="0">
      <p:cViewPr varScale="1">
        <p:scale>
          <a:sx n="83" d="100"/>
          <a:sy n="83" d="100"/>
        </p:scale>
        <p:origin x="72" y="7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F82B7C2-B565-4A91-8628-0D357BF3E741}" type="datetimeFigureOut">
              <a:rPr lang="it-IT" smtClean="0"/>
              <a:t>17/06/2020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9255346" y="2750337"/>
            <a:ext cx="1171888" cy="1356442"/>
          </a:xfrm>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2718580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F82B7C2-B565-4A91-8628-0D357BF3E741}" type="datetimeFigureOut">
              <a:rPr lang="it-IT" smtClean="0"/>
              <a:t>17/06/2020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10729455" y="4711309"/>
            <a:ext cx="1154151" cy="1090789"/>
          </a:xfrm>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16750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F82B7C2-B565-4A91-8628-0D357BF3E741}" type="datetimeFigureOut">
              <a:rPr lang="it-IT" smtClean="0"/>
              <a:t>17/06/2020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10729455" y="4711615"/>
            <a:ext cx="1154151" cy="1090789"/>
          </a:xfrm>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1437958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F82B7C2-B565-4A91-8628-0D357BF3E741}" type="datetimeFigureOut">
              <a:rPr lang="it-IT" smtClean="0"/>
              <a:t>17/06/2020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10729455" y="4709925"/>
            <a:ext cx="1154151" cy="1090789"/>
          </a:xfrm>
        </p:spPr>
        <p:txBody>
          <a:bodyPr/>
          <a:lstStyle/>
          <a:p>
            <a:fld id="{792C4287-EAC8-4F48-A323-2E503CEA011B}" type="slidenum">
              <a:rPr lang="it-IT" smtClean="0"/>
              <a:t>‹N›</a:t>
            </a:fld>
            <a:endParaRPr lang="it-IT"/>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116067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F82B7C2-B565-4A91-8628-0D357BF3E741}" type="datetimeFigureOut">
              <a:rPr lang="it-IT" smtClean="0"/>
              <a:t>17/06/2020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10729455" y="4709925"/>
            <a:ext cx="1154151" cy="1090789"/>
          </a:xfrm>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416432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BF82B7C2-B565-4A91-8628-0D357BF3E741}" type="datetimeFigureOut">
              <a:rPr lang="it-IT" smtClean="0"/>
              <a:t>17/06/2020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1124591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BF82B7C2-B565-4A91-8628-0D357BF3E741}" type="datetimeFigureOut">
              <a:rPr lang="it-IT" smtClean="0"/>
              <a:t>17/06/2020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30593689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F82B7C2-B565-4A91-8628-0D357BF3E741}" type="datetimeFigureOut">
              <a:rPr lang="it-IT" smtClean="0"/>
              <a:t>17/06/2020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61612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F82B7C2-B565-4A91-8628-0D357BF3E741}" type="datetimeFigureOut">
              <a:rPr lang="it-IT" smtClean="0"/>
              <a:t>17/06/2020</a:t>
            </a:fld>
            <a:endParaRPr lang="it-IT"/>
          </a:p>
        </p:txBody>
      </p:sp>
      <p:sp>
        <p:nvSpPr>
          <p:cNvPr id="5" name="Footer Placeholder 4"/>
          <p:cNvSpPr>
            <a:spLocks noGrp="1"/>
          </p:cNvSpPr>
          <p:nvPr>
            <p:ph type="ftr" sz="quarter" idx="11"/>
          </p:nvPr>
        </p:nvSpPr>
        <p:spPr>
          <a:xfrm>
            <a:off x="680321" y="5936188"/>
            <a:ext cx="6126805" cy="365125"/>
          </a:xfrm>
        </p:spPr>
        <p:txBody>
          <a:bodyPr/>
          <a:lstStyle/>
          <a:p>
            <a:endParaRPr lang="it-IT"/>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92C4287-EAC8-4F48-A323-2E503CEA011B}" type="slidenum">
              <a:rPr lang="it-IT" smtClean="0"/>
              <a:t>‹N›</a:t>
            </a:fld>
            <a:endParaRPr lang="it-IT"/>
          </a:p>
        </p:txBody>
      </p:sp>
    </p:spTree>
    <p:extLst>
      <p:ext uri="{BB962C8B-B14F-4D97-AF65-F5344CB8AC3E}">
        <p14:creationId xmlns:p14="http://schemas.microsoft.com/office/powerpoint/2010/main" val="615225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F82B7C2-B565-4A91-8628-0D357BF3E741}" type="datetimeFigureOut">
              <a:rPr lang="it-IT" smtClean="0"/>
              <a:t>17/06/2020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4260277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F82B7C2-B565-4A91-8628-0D357BF3E741}" type="datetimeFigureOut">
              <a:rPr lang="it-IT" smtClean="0"/>
              <a:t>17/06/2020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10729455" y="2869895"/>
            <a:ext cx="1154151" cy="1090789"/>
          </a:xfrm>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2835129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F82B7C2-B565-4A91-8628-0D357BF3E741}" type="datetimeFigureOut">
              <a:rPr lang="it-IT" smtClean="0"/>
              <a:t>17/06/2020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432764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80322" y="3030008"/>
            <a:ext cx="4698355" cy="2906179"/>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594123" y="3030008"/>
            <a:ext cx="4700059" cy="2906179"/>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F82B7C2-B565-4A91-8628-0D357BF3E741}" type="datetimeFigureOut">
              <a:rPr lang="it-IT" smtClean="0"/>
              <a:t>17/06/2020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162873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F82B7C2-B565-4A91-8628-0D357BF3E741}" type="datetimeFigureOut">
              <a:rPr lang="it-IT" smtClean="0"/>
              <a:t>17/06/2020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1734843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F82B7C2-B565-4A91-8628-0D357BF3E741}" type="datetimeFigureOut">
              <a:rPr lang="it-IT" smtClean="0"/>
              <a:t>17/06/2020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2472902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it-IT" smtClean="0"/>
              <a:t>Fare clic per modificare lo stile del titolo</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F82B7C2-B565-4A91-8628-0D357BF3E741}" type="datetimeFigureOut">
              <a:rPr lang="it-IT" smtClean="0"/>
              <a:t>17/06/2020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2949343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F82B7C2-B565-4A91-8628-0D357BF3E741}" type="datetimeFigureOut">
              <a:rPr lang="it-IT" smtClean="0"/>
              <a:t>17/06/2020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92C4287-EAC8-4F48-A323-2E503CEA011B}" type="slidenum">
              <a:rPr lang="it-IT" smtClean="0"/>
              <a:t>‹N›</a:t>
            </a:fld>
            <a:endParaRPr lang="it-IT"/>
          </a:p>
        </p:txBody>
      </p:sp>
    </p:spTree>
    <p:extLst>
      <p:ext uri="{BB962C8B-B14F-4D97-AF65-F5344CB8AC3E}">
        <p14:creationId xmlns:p14="http://schemas.microsoft.com/office/powerpoint/2010/main" val="318260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F82B7C2-B565-4A91-8628-0D357BF3E741}" type="datetimeFigureOut">
              <a:rPr lang="it-IT" smtClean="0"/>
              <a:t>17/06/2020</a:t>
            </a:fld>
            <a:endParaRPr lang="it-IT"/>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92C4287-EAC8-4F48-A323-2E503CEA011B}" type="slidenum">
              <a:rPr lang="it-IT" smtClean="0"/>
              <a:t>‹N›</a:t>
            </a:fld>
            <a:endParaRPr lang="it-IT"/>
          </a:p>
        </p:txBody>
      </p:sp>
    </p:spTree>
    <p:extLst>
      <p:ext uri="{BB962C8B-B14F-4D97-AF65-F5344CB8AC3E}">
        <p14:creationId xmlns:p14="http://schemas.microsoft.com/office/powerpoint/2010/main" val="2311303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oberto.cisotta@unimc.i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c.europa.eu/commission/presscorner/detail/en/ip_20_99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onsilium.europa.eu/en/press/press-releases/2020/05/08/eurogroup-statement-on-the-pandemic-crisis-suppor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c.europa.eu/competition/state_aid/what_is_new/sa_covid19_temporary-framework.pdf" TargetMode="External"/><Relationship Id="rId2" Type="http://schemas.openxmlformats.org/officeDocument/2006/relationships/hyperlink" Target="https://www.consilium.europa.eu/it/press/press-releases/2020/03/23/statement-of-eu-ministers-of-finance-on-the-stability-and-growth-pact-in-light-of-the-covid-19-crisi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ecb.europa.eu/press/inter/date/2020/html/ecb.in200518_1~e8266ea223.it.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onsilium.europa.eu/it/meetings/calendar/" TargetMode="External"/><Relationship Id="rId2" Type="http://schemas.openxmlformats.org/officeDocument/2006/relationships/hyperlink" Target="https://www.consilium.europa.eu/en/policies/covid-19-coronavirus-outbreak/timeline/" TargetMode="External"/><Relationship Id="rId1" Type="http://schemas.openxmlformats.org/officeDocument/2006/relationships/slideLayout" Target="../slideLayouts/slideLayout2.xml"/><Relationship Id="rId4" Type="http://schemas.openxmlformats.org/officeDocument/2006/relationships/hyperlink" Target="https://ec.europa.eu/info/live-work-travel-eu/health/coronavirus-response_i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www.elysee.fr/admin/upload/default/0001/07/d4fe338244d28de018c5bf0c538c83c337285d0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c.europa.eu/commission/priorities/jobs-growth-and-investment/investment-plan-europe-juncker-plan/whats-next-investeu-programme-2021-2027_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3900" dirty="0"/>
              <a:t>Le regole della UEM e la solidarietà finanziaria ai tempi del COVID-19</a:t>
            </a:r>
          </a:p>
        </p:txBody>
      </p:sp>
      <p:sp>
        <p:nvSpPr>
          <p:cNvPr id="3" name="Sottotitolo 2"/>
          <p:cNvSpPr>
            <a:spLocks noGrp="1"/>
          </p:cNvSpPr>
          <p:nvPr>
            <p:ph type="subTitle" idx="1"/>
          </p:nvPr>
        </p:nvSpPr>
        <p:spPr/>
        <p:txBody>
          <a:bodyPr>
            <a:normAutofit fontScale="25000" lnSpcReduction="20000"/>
          </a:bodyPr>
          <a:lstStyle/>
          <a:p>
            <a:r>
              <a:rPr lang="en-GB" sz="9600" dirty="0"/>
              <a:t>Roberto Cisotta</a:t>
            </a:r>
          </a:p>
          <a:p>
            <a:r>
              <a:rPr lang="en-GB" sz="9600" dirty="0">
                <a:hlinkClick r:id="rId2"/>
              </a:rPr>
              <a:t>roberto.cisotta@unimc.it</a:t>
            </a:r>
            <a:endParaRPr lang="en-GB" sz="9600" dirty="0"/>
          </a:p>
          <a:p>
            <a:endParaRPr lang="en-GB" sz="9600" dirty="0"/>
          </a:p>
          <a:p>
            <a:r>
              <a:rPr lang="it-IT" sz="9600" i="1" dirty="0"/>
              <a:t>Le opinioni sono espresse a titolo personale e non sono riconducibili al Ministero degli Affari Esteri e della Cooperazione Internazionale</a:t>
            </a:r>
            <a:r>
              <a:rPr lang="it-IT" sz="9600" dirty="0"/>
              <a:t> </a:t>
            </a:r>
          </a:p>
          <a:p>
            <a:endParaRPr lang="it-IT" dirty="0"/>
          </a:p>
          <a:p>
            <a:endParaRPr lang="it-IT" dirty="0"/>
          </a:p>
        </p:txBody>
      </p:sp>
    </p:spTree>
    <p:extLst>
      <p:ext uri="{BB962C8B-B14F-4D97-AF65-F5344CB8AC3E}">
        <p14:creationId xmlns:p14="http://schemas.microsoft.com/office/powerpoint/2010/main" val="2498512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proposte della Commissione attualmente in </a:t>
            </a:r>
            <a:r>
              <a:rPr lang="it-IT" dirty="0" smtClean="0"/>
              <a:t>discussione – iniziative ulteriori</a:t>
            </a:r>
            <a:endParaRPr lang="it-IT" dirty="0"/>
          </a:p>
        </p:txBody>
      </p:sp>
      <p:sp>
        <p:nvSpPr>
          <p:cNvPr id="3" name="Segnaposto contenuto 2"/>
          <p:cNvSpPr>
            <a:spLocks noGrp="1"/>
          </p:cNvSpPr>
          <p:nvPr>
            <p:ph idx="1"/>
          </p:nvPr>
        </p:nvSpPr>
        <p:spPr/>
        <p:txBody>
          <a:bodyPr/>
          <a:lstStyle/>
          <a:p>
            <a:pPr lvl="0"/>
            <a:r>
              <a:rPr lang="it-IT" dirty="0"/>
              <a:t>Altri programmi dell’Unione verranno rafforzati.</a:t>
            </a:r>
          </a:p>
          <a:p>
            <a:pPr lvl="0"/>
            <a:r>
              <a:rPr lang="it-IT" dirty="0"/>
              <a:t>La Commissione propone altresì di introdurre maggiore flessibilità nel bilancio europeo.</a:t>
            </a:r>
          </a:p>
          <a:p>
            <a:r>
              <a:rPr lang="it-IT" dirty="0"/>
              <a:t>Per la copertura del periodo che si chiuderà con la ratifica da parte degli Stati membri della decisione sulle risorse proprie (richiesta dall’art. 311 TFUE), il 3 giugno la Commissione ha presentato una proposta di aggiustamento del bilancio del </a:t>
            </a:r>
            <a:r>
              <a:rPr lang="it-IT" dirty="0" smtClean="0"/>
              <a:t>2020 (</a:t>
            </a:r>
            <a:r>
              <a:rPr lang="it-IT" u="sng" dirty="0">
                <a:hlinkClick r:id="rId2"/>
              </a:rPr>
              <a:t>https://</a:t>
            </a:r>
            <a:r>
              <a:rPr lang="it-IT" u="sng" dirty="0" smtClean="0">
                <a:hlinkClick r:id="rId2"/>
              </a:rPr>
              <a:t>ec.europa.eu/commission/presscorner/detail/en/ip_20_997</a:t>
            </a:r>
            <a:r>
              <a:rPr lang="it-IT" u="sng" dirty="0" smtClean="0"/>
              <a:t>)</a:t>
            </a:r>
            <a:endParaRPr lang="it-IT" dirty="0"/>
          </a:p>
        </p:txBody>
      </p:sp>
    </p:spTree>
    <p:extLst>
      <p:ext uri="{BB962C8B-B14F-4D97-AF65-F5344CB8AC3E}">
        <p14:creationId xmlns:p14="http://schemas.microsoft.com/office/powerpoint/2010/main" val="732463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Decisioni/annunci</a:t>
            </a:r>
            <a:br>
              <a:rPr lang="it-IT" dirty="0" smtClean="0"/>
            </a:br>
            <a:r>
              <a:rPr lang="it-IT" dirty="0" smtClean="0"/>
              <a:t>dell’Eurogruppo del 15 maggio 2020</a:t>
            </a:r>
            <a:endParaRPr lang="it-IT" dirty="0"/>
          </a:p>
        </p:txBody>
      </p:sp>
      <p:sp>
        <p:nvSpPr>
          <p:cNvPr id="3" name="Segnaposto contenuto 2"/>
          <p:cNvSpPr>
            <a:spLocks noGrp="1"/>
          </p:cNvSpPr>
          <p:nvPr>
            <p:ph idx="1"/>
          </p:nvPr>
        </p:nvSpPr>
        <p:spPr/>
        <p:txBody>
          <a:bodyPr>
            <a:noAutofit/>
          </a:bodyPr>
          <a:lstStyle/>
          <a:p>
            <a:pPr lvl="0"/>
            <a:r>
              <a:rPr lang="it-IT" sz="1700" dirty="0" smtClean="0"/>
              <a:t>È divenuto </a:t>
            </a:r>
            <a:r>
              <a:rPr lang="it-IT" sz="1700" dirty="0"/>
              <a:t>operativo per decisione del Comitato dei Governatori del MES l’‘</a:t>
            </a:r>
            <a:r>
              <a:rPr lang="it-IT" sz="1700" b="1" i="1" dirty="0" err="1">
                <a:solidFill>
                  <a:srgbClr val="002060"/>
                </a:solidFill>
              </a:rPr>
              <a:t>European</a:t>
            </a:r>
            <a:r>
              <a:rPr lang="it-IT" sz="1700" b="1" i="1" dirty="0">
                <a:solidFill>
                  <a:srgbClr val="002060"/>
                </a:solidFill>
              </a:rPr>
              <a:t> </a:t>
            </a:r>
            <a:r>
              <a:rPr lang="it-IT" sz="1700" b="1" i="1" dirty="0" err="1">
                <a:solidFill>
                  <a:srgbClr val="002060"/>
                </a:solidFill>
              </a:rPr>
              <a:t>Stability</a:t>
            </a:r>
            <a:r>
              <a:rPr lang="it-IT" sz="1700" b="1" i="1" dirty="0">
                <a:solidFill>
                  <a:srgbClr val="002060"/>
                </a:solidFill>
              </a:rPr>
              <a:t> </a:t>
            </a:r>
            <a:r>
              <a:rPr lang="it-IT" sz="1700" b="1" i="1" dirty="0" err="1">
                <a:solidFill>
                  <a:srgbClr val="002060"/>
                </a:solidFill>
              </a:rPr>
              <a:t>Mechanism</a:t>
            </a:r>
            <a:r>
              <a:rPr lang="it-IT" sz="1700" b="1" i="1" dirty="0">
                <a:solidFill>
                  <a:srgbClr val="002060"/>
                </a:solidFill>
              </a:rPr>
              <a:t> </a:t>
            </a:r>
            <a:r>
              <a:rPr lang="it-IT" sz="1700" b="1" i="1" dirty="0" err="1">
                <a:solidFill>
                  <a:srgbClr val="002060"/>
                </a:solidFill>
              </a:rPr>
              <a:t>Pandemic</a:t>
            </a:r>
            <a:r>
              <a:rPr lang="it-IT" sz="1700" b="1" i="1" dirty="0">
                <a:solidFill>
                  <a:srgbClr val="002060"/>
                </a:solidFill>
              </a:rPr>
              <a:t> </a:t>
            </a:r>
            <a:r>
              <a:rPr lang="it-IT" sz="1700" b="1" i="1" dirty="0" err="1">
                <a:solidFill>
                  <a:srgbClr val="002060"/>
                </a:solidFill>
              </a:rPr>
              <a:t>Crisis</a:t>
            </a:r>
            <a:r>
              <a:rPr lang="it-IT" sz="1700" b="1" i="1" dirty="0">
                <a:solidFill>
                  <a:srgbClr val="002060"/>
                </a:solidFill>
              </a:rPr>
              <a:t> </a:t>
            </a:r>
            <a:r>
              <a:rPr lang="it-IT" sz="1700" b="1" i="1" dirty="0" err="1">
                <a:solidFill>
                  <a:srgbClr val="002060"/>
                </a:solidFill>
              </a:rPr>
              <a:t>Support</a:t>
            </a:r>
            <a:r>
              <a:rPr lang="it-IT" sz="1700" dirty="0"/>
              <a:t>’ (L’accordo politico era stato raggiunto sostanzialmente sempre dall’Eurogruppo una settimana prima: </a:t>
            </a:r>
            <a:r>
              <a:rPr lang="it-IT" sz="1700" dirty="0" err="1"/>
              <a:t>Eurogroup</a:t>
            </a:r>
            <a:r>
              <a:rPr lang="it-IT" sz="1700" dirty="0"/>
              <a:t> Statement on the </a:t>
            </a:r>
            <a:r>
              <a:rPr lang="it-IT" sz="1700" dirty="0" err="1"/>
              <a:t>Pandemic</a:t>
            </a:r>
            <a:r>
              <a:rPr lang="it-IT" sz="1700" dirty="0"/>
              <a:t> </a:t>
            </a:r>
            <a:r>
              <a:rPr lang="it-IT" sz="1700" dirty="0" err="1"/>
              <a:t>Crisis</a:t>
            </a:r>
            <a:r>
              <a:rPr lang="it-IT" sz="1700" dirty="0"/>
              <a:t> </a:t>
            </a:r>
            <a:r>
              <a:rPr lang="it-IT" sz="1700" dirty="0" err="1"/>
              <a:t>Support</a:t>
            </a:r>
            <a:r>
              <a:rPr lang="it-IT" sz="1700" dirty="0"/>
              <a:t>, 8 </a:t>
            </a:r>
            <a:r>
              <a:rPr lang="it-IT" sz="1700" dirty="0" err="1"/>
              <a:t>May</a:t>
            </a:r>
            <a:r>
              <a:rPr lang="it-IT" sz="1700" dirty="0"/>
              <a:t> 2020, </a:t>
            </a:r>
            <a:r>
              <a:rPr lang="it-IT" sz="1700" dirty="0">
                <a:hlinkClick r:id="rId2"/>
              </a:rPr>
              <a:t>https://www.consilium.europa.eu/en/press/press-releases/2020/05/08/eurogroup-statement-on-the-pandemic-crisis-support</a:t>
            </a:r>
            <a:r>
              <a:rPr lang="it-IT" sz="1700" dirty="0" smtClean="0">
                <a:hlinkClick r:id="rId2"/>
              </a:rPr>
              <a:t>/</a:t>
            </a:r>
            <a:r>
              <a:rPr lang="it-IT" sz="1700" dirty="0" smtClean="0"/>
              <a:t>);</a:t>
            </a:r>
            <a:endParaRPr lang="it-IT" sz="1700" dirty="0"/>
          </a:p>
          <a:p>
            <a:pPr lvl="0"/>
            <a:r>
              <a:rPr lang="it-IT" sz="1700" dirty="0"/>
              <a:t>I</a:t>
            </a:r>
            <a:r>
              <a:rPr lang="it-IT" sz="1700" dirty="0" smtClean="0"/>
              <a:t>l </a:t>
            </a:r>
            <a:r>
              <a:rPr lang="it-IT" sz="1700" dirty="0"/>
              <a:t>Consiglio ha raggiunto un accordo sul regolamento istitutivo di </a:t>
            </a:r>
            <a:r>
              <a:rPr lang="it-IT" sz="1700" b="1" dirty="0">
                <a:solidFill>
                  <a:srgbClr val="002060"/>
                </a:solidFill>
              </a:rPr>
              <a:t>SURE</a:t>
            </a:r>
            <a:r>
              <a:rPr lang="it-IT" sz="1700" dirty="0"/>
              <a:t> (‘</a:t>
            </a:r>
            <a:r>
              <a:rPr lang="it-IT" sz="1700" b="1" i="1" dirty="0" err="1">
                <a:solidFill>
                  <a:srgbClr val="002060"/>
                </a:solidFill>
              </a:rPr>
              <a:t>Support</a:t>
            </a:r>
            <a:r>
              <a:rPr lang="it-IT" sz="1700" b="1" i="1" dirty="0">
                <a:solidFill>
                  <a:srgbClr val="002060"/>
                </a:solidFill>
              </a:rPr>
              <a:t> to mitigate </a:t>
            </a:r>
            <a:r>
              <a:rPr lang="it-IT" sz="1700" b="1" i="1" dirty="0" err="1">
                <a:solidFill>
                  <a:srgbClr val="002060"/>
                </a:solidFill>
              </a:rPr>
              <a:t>Unemployment</a:t>
            </a:r>
            <a:r>
              <a:rPr lang="it-IT" sz="1700" b="1" i="1" dirty="0">
                <a:solidFill>
                  <a:srgbClr val="002060"/>
                </a:solidFill>
              </a:rPr>
              <a:t> </a:t>
            </a:r>
            <a:r>
              <a:rPr lang="it-IT" sz="1700" b="1" i="1" dirty="0" err="1">
                <a:solidFill>
                  <a:srgbClr val="002060"/>
                </a:solidFill>
              </a:rPr>
              <a:t>Risks</a:t>
            </a:r>
            <a:r>
              <a:rPr lang="it-IT" sz="1700" b="1" i="1" dirty="0">
                <a:solidFill>
                  <a:srgbClr val="002060"/>
                </a:solidFill>
              </a:rPr>
              <a:t> in an Emergency</a:t>
            </a:r>
            <a:r>
              <a:rPr lang="it-IT" sz="1700" dirty="0"/>
              <a:t>’) – che sarebbe stato approvato alcuni giorni dopo dal Consiglio –, strumento di finanziamento straordinario e temporaneo, attraverso collocamento di titoli sul mercato, per gli ammortizzatori sociali ed in particolare per i meccanismi nazionali di sostegno all’occupazione nel corso </a:t>
            </a:r>
            <a:r>
              <a:rPr lang="it-IT" sz="1700" dirty="0" smtClean="0"/>
              <a:t>dell’emergenza (</a:t>
            </a:r>
            <a:r>
              <a:rPr lang="it-IT" sz="1700" dirty="0"/>
              <a:t>Regolamento (UE) 2020/672 del Consiglio del 19 maggio 2020 che istituisce uno strumento europeo di sostegno temporaneo per attenuare i rischi di disoccupazione nello stato di emergenza (SURE) a seguito dell’epidemia di </a:t>
            </a:r>
            <a:r>
              <a:rPr lang="it-IT" sz="1700" dirty="0" smtClean="0"/>
              <a:t>Covid‐19);</a:t>
            </a:r>
            <a:endParaRPr lang="it-IT" sz="1700" dirty="0"/>
          </a:p>
          <a:p>
            <a:r>
              <a:rPr lang="it-IT" sz="1700" dirty="0"/>
              <a:t>progressi importanti sono stati registrati sull’avvio del Programma ‘</a:t>
            </a:r>
            <a:r>
              <a:rPr lang="it-IT" sz="1700" b="1" i="1" dirty="0">
                <a:solidFill>
                  <a:srgbClr val="002060"/>
                </a:solidFill>
              </a:rPr>
              <a:t>Pan-</a:t>
            </a:r>
            <a:r>
              <a:rPr lang="it-IT" sz="1700" b="1" i="1" dirty="0" err="1">
                <a:solidFill>
                  <a:srgbClr val="002060"/>
                </a:solidFill>
              </a:rPr>
              <a:t>European</a:t>
            </a:r>
            <a:r>
              <a:rPr lang="it-IT" sz="1700" b="1" i="1" dirty="0">
                <a:solidFill>
                  <a:srgbClr val="002060"/>
                </a:solidFill>
              </a:rPr>
              <a:t> </a:t>
            </a:r>
            <a:r>
              <a:rPr lang="it-IT" sz="1700" b="1" i="1" dirty="0" err="1">
                <a:solidFill>
                  <a:srgbClr val="002060"/>
                </a:solidFill>
              </a:rPr>
              <a:t>Guarantee</a:t>
            </a:r>
            <a:r>
              <a:rPr lang="it-IT" sz="1700" dirty="0"/>
              <a:t>’ della BEI, che sarebbe poi stato approvato dal Comitato dei Direttori della Banca il 26 maggio 2020 L’accordo politico era stato raggiunto sostanzialmente sempre dall’Eurogruppo una settimana </a:t>
            </a:r>
            <a:r>
              <a:rPr lang="it-IT" sz="1700" dirty="0" smtClean="0"/>
              <a:t>prima.</a:t>
            </a:r>
            <a:endParaRPr lang="it-IT" sz="1700" dirty="0"/>
          </a:p>
        </p:txBody>
      </p:sp>
    </p:spTree>
    <p:extLst>
      <p:ext uri="{BB962C8B-B14F-4D97-AF65-F5344CB8AC3E}">
        <p14:creationId xmlns:p14="http://schemas.microsoft.com/office/powerpoint/2010/main" val="1001433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Alcune decisioni assunte in precedenza</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Impegno della Commissione per garantire il minimo di restrizioni al funzionamento del mercato interno</a:t>
            </a:r>
          </a:p>
          <a:p>
            <a:r>
              <a:rPr lang="it-IT" dirty="0" smtClean="0"/>
              <a:t>Mobilitazione fin dall’inizio di risorse dal bilancio </a:t>
            </a:r>
            <a:r>
              <a:rPr lang="it-IT" dirty="0" smtClean="0"/>
              <a:t>dell’UE</a:t>
            </a:r>
          </a:p>
          <a:p>
            <a:r>
              <a:rPr lang="it-IT" dirty="0"/>
              <a:t>A</a:t>
            </a:r>
            <a:r>
              <a:rPr lang="it-IT" dirty="0" smtClean="0"/>
              <a:t>ttivazione </a:t>
            </a:r>
            <a:r>
              <a:rPr lang="it-IT" dirty="0"/>
              <a:t>della “</a:t>
            </a:r>
            <a:r>
              <a:rPr lang="it-IT" b="1" i="1" dirty="0"/>
              <a:t>clausola di salvaguardia generale</a:t>
            </a:r>
            <a:r>
              <a:rPr lang="it-IT" dirty="0"/>
              <a:t>” (“</a:t>
            </a:r>
            <a:r>
              <a:rPr lang="it-IT" i="1" dirty="0"/>
              <a:t>general </a:t>
            </a:r>
            <a:r>
              <a:rPr lang="it-IT" i="1" dirty="0" err="1"/>
              <a:t>escape</a:t>
            </a:r>
            <a:r>
              <a:rPr lang="it-IT" i="1" dirty="0"/>
              <a:t> </a:t>
            </a:r>
            <a:r>
              <a:rPr lang="it-IT" i="1" dirty="0" err="1"/>
              <a:t>clause</a:t>
            </a:r>
            <a:r>
              <a:rPr lang="it-IT" dirty="0"/>
              <a:t>”) del Patto di stabilità e crescita, introdotta con le modifiche ai Regolamenti 1466/97 e 1467/97 da uno dei pacchetti di misure approvati nel 2011 in seguito alla crisi del 2011 e noto come </a:t>
            </a:r>
            <a:r>
              <a:rPr lang="it-IT" i="1" dirty="0" err="1"/>
              <a:t>Six</a:t>
            </a:r>
            <a:r>
              <a:rPr lang="it-IT" i="1" dirty="0"/>
              <a:t> </a:t>
            </a:r>
            <a:r>
              <a:rPr lang="it-IT" i="1" dirty="0" smtClean="0"/>
              <a:t>Pack </a:t>
            </a:r>
            <a:r>
              <a:rPr lang="it-IT" dirty="0" smtClean="0"/>
              <a:t>(</a:t>
            </a:r>
            <a:r>
              <a:rPr lang="it-IT" u="sng" dirty="0">
                <a:hlinkClick r:id="rId2"/>
              </a:rPr>
              <a:t>https://www.consilium.europa.eu/it/press/press-releases/2020/03/23/statement-of-eu-ministers-of-finance-on-the-stability-and-growth-pact-in-light-of-the-covid-19-crisis</a:t>
            </a:r>
            <a:r>
              <a:rPr lang="it-IT" u="sng" dirty="0" smtClean="0">
                <a:hlinkClick r:id="rId2"/>
              </a:rPr>
              <a:t>/</a:t>
            </a:r>
            <a:r>
              <a:rPr lang="it-IT" u="sng" dirty="0" smtClean="0"/>
              <a:t>)</a:t>
            </a:r>
            <a:endParaRPr lang="it-IT" dirty="0" smtClean="0"/>
          </a:p>
          <a:p>
            <a:r>
              <a:rPr lang="it-IT" dirty="0" smtClean="0"/>
              <a:t>Nuovo Quadro temporaneo in materia di aiuti di Stato (Comunicazione </a:t>
            </a:r>
            <a:r>
              <a:rPr lang="it-IT" dirty="0"/>
              <a:t>della Commissione Quadro temporaneo per le misure di aiuto di Stato a sostegno dell’economia nell’attuale emergenza del COVID-19, C(2020) 1863 </a:t>
            </a:r>
            <a:r>
              <a:rPr lang="it-IT" dirty="0" err="1"/>
              <a:t>final</a:t>
            </a:r>
            <a:r>
              <a:rPr lang="it-IT" dirty="0"/>
              <a:t>, Bruxelles, 19.03.2020, </a:t>
            </a:r>
            <a:r>
              <a:rPr lang="it-IT" u="sng" dirty="0">
                <a:hlinkClick r:id="rId3"/>
              </a:rPr>
              <a:t>https://</a:t>
            </a:r>
            <a:r>
              <a:rPr lang="it-IT" u="sng" dirty="0" smtClean="0">
                <a:hlinkClick r:id="rId3"/>
              </a:rPr>
              <a:t>ec.europa.eu/competition/state_aid/what_is_new/sa_covid19_temporary-framework.pdf</a:t>
            </a:r>
            <a:r>
              <a:rPr lang="it-IT" u="sng" dirty="0" smtClean="0"/>
              <a:t>)</a:t>
            </a:r>
            <a:endParaRPr lang="it-IT" dirty="0"/>
          </a:p>
        </p:txBody>
      </p:sp>
    </p:spTree>
    <p:extLst>
      <p:ext uri="{BB962C8B-B14F-4D97-AF65-F5344CB8AC3E}">
        <p14:creationId xmlns:p14="http://schemas.microsoft.com/office/powerpoint/2010/main" val="461663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azioni straordinarie della Banca Centrale Europea</a:t>
            </a:r>
            <a:endParaRPr lang="it-IT" dirty="0"/>
          </a:p>
        </p:txBody>
      </p:sp>
      <p:sp>
        <p:nvSpPr>
          <p:cNvPr id="3" name="Segnaposto contenuto 2"/>
          <p:cNvSpPr>
            <a:spLocks noGrp="1"/>
          </p:cNvSpPr>
          <p:nvPr>
            <p:ph idx="1"/>
          </p:nvPr>
        </p:nvSpPr>
        <p:spPr/>
        <p:txBody>
          <a:bodyPr>
            <a:normAutofit fontScale="85000" lnSpcReduction="10000"/>
          </a:bodyPr>
          <a:lstStyle/>
          <a:p>
            <a:r>
              <a:rPr lang="it-IT" u="sng" dirty="0"/>
              <a:t>Il 18 marzo 2020 Consiglio direttivo della Banca Centrale europea ha avviato il programma di acquisto di titoli </a:t>
            </a:r>
            <a:r>
              <a:rPr lang="it-IT" b="1" i="1" u="sng" dirty="0" err="1">
                <a:solidFill>
                  <a:srgbClr val="002060"/>
                </a:solidFill>
              </a:rPr>
              <a:t>Pandemic</a:t>
            </a:r>
            <a:r>
              <a:rPr lang="it-IT" b="1" i="1" u="sng" dirty="0">
                <a:solidFill>
                  <a:srgbClr val="002060"/>
                </a:solidFill>
              </a:rPr>
              <a:t> Emergency </a:t>
            </a:r>
            <a:r>
              <a:rPr lang="it-IT" b="1" i="1" u="sng" dirty="0" err="1">
                <a:solidFill>
                  <a:srgbClr val="002060"/>
                </a:solidFill>
              </a:rPr>
              <a:t>Purchase</a:t>
            </a:r>
            <a:r>
              <a:rPr lang="it-IT" b="1" i="1" u="sng" dirty="0">
                <a:solidFill>
                  <a:srgbClr val="002060"/>
                </a:solidFill>
              </a:rPr>
              <a:t> </a:t>
            </a:r>
            <a:r>
              <a:rPr lang="it-IT" b="1" i="1" u="sng" dirty="0" err="1">
                <a:solidFill>
                  <a:srgbClr val="002060"/>
                </a:solidFill>
              </a:rPr>
              <a:t>Programme</a:t>
            </a:r>
            <a:r>
              <a:rPr lang="it-IT" dirty="0">
                <a:solidFill>
                  <a:srgbClr val="002060"/>
                </a:solidFill>
              </a:rPr>
              <a:t> </a:t>
            </a:r>
            <a:r>
              <a:rPr lang="it-IT" dirty="0"/>
              <a:t>per un ammontare pari a 750 miliardi di euro fino a fine anno, in aggiunta al programma da 120 miliardi che era stato lanciato il 12 marzo </a:t>
            </a:r>
            <a:r>
              <a:rPr lang="it-IT" dirty="0" smtClean="0"/>
              <a:t>2020.</a:t>
            </a:r>
          </a:p>
          <a:p>
            <a:r>
              <a:rPr lang="it-IT" dirty="0" smtClean="0"/>
              <a:t>Il programma prevede anche l’acquisto </a:t>
            </a:r>
            <a:r>
              <a:rPr lang="it-IT" dirty="0"/>
              <a:t>di titoli privati che offrano sufficienti garanzie, nonché l’ampliamento dei titoli accettati come garanzia collaterale nelle operazioni di rifinanziamento. Attraverso queste ultime, l’Istituto di emissione dell’euro sta mettendo a disposizione 3.000 miliardi di euro con interessi fino al tasso di -0,75%, il più basso mai offerto. </a:t>
            </a:r>
            <a:endParaRPr lang="it-IT" dirty="0" smtClean="0"/>
          </a:p>
          <a:p>
            <a:r>
              <a:rPr lang="it-IT" dirty="0" smtClean="0"/>
              <a:t>La </a:t>
            </a:r>
            <a:r>
              <a:rPr lang="it-IT" b="1" dirty="0"/>
              <a:t>BCE</a:t>
            </a:r>
            <a:r>
              <a:rPr lang="it-IT" dirty="0"/>
              <a:t> il 4 giugno ha annunciato le sue nuove decisioni in materia di politica monetaria ed in particolare l’aumento degli acquisti nell’ambito del </a:t>
            </a:r>
            <a:r>
              <a:rPr lang="it-IT" dirty="0" smtClean="0"/>
              <a:t>PEPP </a:t>
            </a:r>
            <a:r>
              <a:rPr lang="it-IT" dirty="0"/>
              <a:t>per un volume pari a 600 miliardi di euro, portando quindi l’ammontare totale del Programma ad un totale di 1.350 miliardi di </a:t>
            </a:r>
            <a:r>
              <a:rPr lang="it-IT" dirty="0" smtClean="0"/>
              <a:t>euro.</a:t>
            </a:r>
            <a:endParaRPr lang="it-IT" dirty="0"/>
          </a:p>
        </p:txBody>
      </p:sp>
    </p:spTree>
    <p:extLst>
      <p:ext uri="{BB962C8B-B14F-4D97-AF65-F5344CB8AC3E}">
        <p14:creationId xmlns:p14="http://schemas.microsoft.com/office/powerpoint/2010/main" val="2257854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Nuova prassi a livello istituzionale, ostacoli e criticità</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Negoziato complesso che impegna gli Stati membri su più tavoli, con le Istituzioni (in particolare Commissione, Eurogruppo, Consiglio e Consiglio europeo) che </a:t>
            </a:r>
            <a:r>
              <a:rPr lang="it-IT" i="1" dirty="0" smtClean="0"/>
              <a:t>si rincorrono</a:t>
            </a:r>
            <a:r>
              <a:rPr lang="it-IT" dirty="0" smtClean="0"/>
              <a:t> per l’assunzione delle decisioni</a:t>
            </a:r>
          </a:p>
          <a:p>
            <a:r>
              <a:rPr lang="it-IT" dirty="0" smtClean="0"/>
              <a:t>Nuove azioni e solidarietà finanziaria: rilettura dei vincoli (</a:t>
            </a:r>
            <a:r>
              <a:rPr lang="it-IT" i="1" dirty="0" smtClean="0"/>
              <a:t>no </a:t>
            </a:r>
            <a:r>
              <a:rPr lang="it-IT" i="1" dirty="0" err="1" smtClean="0"/>
              <a:t>bail</a:t>
            </a:r>
            <a:r>
              <a:rPr lang="it-IT" i="1" dirty="0" smtClean="0"/>
              <a:t>-out </a:t>
            </a:r>
            <a:r>
              <a:rPr lang="it-IT" i="1" dirty="0" err="1" smtClean="0"/>
              <a:t>clause</a:t>
            </a:r>
            <a:r>
              <a:rPr lang="it-IT" dirty="0" smtClean="0"/>
              <a:t> di cui all’art. 125 TFUE e divieto di finanziamento monetario di cui all’art. 123 TFUE) alla luce di quanto emerso nella </a:t>
            </a:r>
            <a:r>
              <a:rPr lang="it-IT" i="1" dirty="0" smtClean="0"/>
              <a:t>prima</a:t>
            </a:r>
            <a:r>
              <a:rPr lang="it-IT" dirty="0" smtClean="0"/>
              <a:t> crisi finanziaria (cfr. sentenza </a:t>
            </a:r>
            <a:r>
              <a:rPr lang="it-IT" dirty="0"/>
              <a:t>27 novembre 2012, causa C-370/12, </a:t>
            </a:r>
            <a:r>
              <a:rPr lang="it-IT" i="1" dirty="0"/>
              <a:t>Thomas </a:t>
            </a:r>
            <a:r>
              <a:rPr lang="it-IT" i="1" dirty="0" err="1"/>
              <a:t>Pringle</a:t>
            </a:r>
            <a:r>
              <a:rPr lang="it-IT" i="1" dirty="0"/>
              <a:t> c. </a:t>
            </a:r>
            <a:r>
              <a:rPr lang="it-IT" i="1" dirty="0" err="1"/>
              <a:t>Governement</a:t>
            </a:r>
            <a:r>
              <a:rPr lang="it-IT" i="1" dirty="0"/>
              <a:t> of </a:t>
            </a:r>
            <a:r>
              <a:rPr lang="it-IT" i="1" dirty="0" err="1"/>
              <a:t>Ireland</a:t>
            </a:r>
            <a:r>
              <a:rPr lang="it-IT" i="1" dirty="0"/>
              <a:t> et al.</a:t>
            </a:r>
            <a:r>
              <a:rPr lang="it-IT" dirty="0"/>
              <a:t>, ECLI:EU:C:2012:756 (v. in particolare punti 129 ss</a:t>
            </a:r>
            <a:r>
              <a:rPr lang="it-IT" dirty="0" smtClean="0"/>
              <a:t>.), tuttavia in questa situazione alcuni problemi si pongono in modo diverso:</a:t>
            </a:r>
          </a:p>
          <a:p>
            <a:pPr lvl="1"/>
            <a:r>
              <a:rPr lang="it-IT" i="1" dirty="0" smtClean="0"/>
              <a:t>Shock</a:t>
            </a:r>
            <a:r>
              <a:rPr lang="it-IT" dirty="0" smtClean="0"/>
              <a:t> simmetrico (e non asimmetrico)</a:t>
            </a:r>
          </a:p>
          <a:p>
            <a:pPr lvl="1"/>
            <a:r>
              <a:rPr lang="it-IT" dirty="0" smtClean="0"/>
              <a:t>Nelle proposte della Commissione i nuovi strumenti sono congegnati in modo che il nuovo debito sia già in partenza debito dell’UE e non degli Stati membri</a:t>
            </a:r>
          </a:p>
        </p:txBody>
      </p:sp>
    </p:spTree>
    <p:extLst>
      <p:ext uri="{BB962C8B-B14F-4D97-AF65-F5344CB8AC3E}">
        <p14:creationId xmlns:p14="http://schemas.microsoft.com/office/powerpoint/2010/main" val="126900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Nuova prassi a livello istituzionale, ostacoli e </a:t>
            </a:r>
            <a:r>
              <a:rPr lang="it-IT" dirty="0" smtClean="0"/>
              <a:t>criticità (II)</a:t>
            </a:r>
            <a:endParaRPr lang="it-IT" dirty="0"/>
          </a:p>
        </p:txBody>
      </p:sp>
      <p:sp>
        <p:nvSpPr>
          <p:cNvPr id="3" name="Segnaposto contenuto 2"/>
          <p:cNvSpPr>
            <a:spLocks noGrp="1"/>
          </p:cNvSpPr>
          <p:nvPr>
            <p:ph idx="1"/>
          </p:nvPr>
        </p:nvSpPr>
        <p:spPr/>
        <p:txBody>
          <a:bodyPr>
            <a:normAutofit fontScale="92500"/>
          </a:bodyPr>
          <a:lstStyle/>
          <a:p>
            <a:r>
              <a:rPr lang="it-IT" dirty="0"/>
              <a:t>Problema dell’indebitamento a lungo termine dell’UE, che, secondo la lettura tradizionale, non sarebbe permesso dagli articoli 310 e 311 TFUE</a:t>
            </a:r>
          </a:p>
          <a:p>
            <a:r>
              <a:rPr lang="it-IT" dirty="0" smtClean="0"/>
              <a:t>Possibili </a:t>
            </a:r>
            <a:r>
              <a:rPr lang="it-IT" dirty="0"/>
              <a:t>ostacoli a livello nazionale: contrapposizioni a livello politico </a:t>
            </a:r>
            <a:r>
              <a:rPr lang="it-IT" dirty="0" smtClean="0"/>
              <a:t>o </a:t>
            </a:r>
            <a:r>
              <a:rPr lang="it-IT" dirty="0"/>
              <a:t>interventi di Organi giurisdizionali, in particolare degli Organi di giustizia costituzionale (v. da ultimo Sentenza del Secondo Senato </a:t>
            </a:r>
            <a:r>
              <a:rPr lang="it-IT" dirty="0" smtClean="0"/>
              <a:t>del </a:t>
            </a:r>
            <a:r>
              <a:rPr lang="it-IT" dirty="0" err="1" smtClean="0"/>
              <a:t>Bundesverfassungsgericht</a:t>
            </a:r>
            <a:r>
              <a:rPr lang="it-IT" dirty="0" smtClean="0"/>
              <a:t>, </a:t>
            </a:r>
            <a:r>
              <a:rPr lang="it-IT" dirty="0"/>
              <a:t>5 maggio 2020 – 2 </a:t>
            </a:r>
            <a:r>
              <a:rPr lang="it-IT" dirty="0" err="1"/>
              <a:t>BvR</a:t>
            </a:r>
            <a:r>
              <a:rPr lang="it-IT" dirty="0"/>
              <a:t> 859/15 – cfr. ad es. i paragrafi 98 ss., ove si impone che gli obblighi che si assumono con l’appartenenza all’UE non possono comunque comportare impegni di carattere finanziario che si rivelino non chiaramente </a:t>
            </a:r>
            <a:r>
              <a:rPr lang="it-IT" dirty="0" smtClean="0"/>
              <a:t>determinati; possibilità di problemi anche per le operazioni di acquisto di titoli del debito pubblico da parte della BCE).</a:t>
            </a:r>
            <a:endParaRPr lang="it-IT" dirty="0"/>
          </a:p>
        </p:txBody>
      </p:sp>
    </p:spTree>
    <p:extLst>
      <p:ext uri="{BB962C8B-B14F-4D97-AF65-F5344CB8AC3E}">
        <p14:creationId xmlns:p14="http://schemas.microsoft.com/office/powerpoint/2010/main" val="3811956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Nulla sarà mai come prima?</a:t>
            </a:r>
            <a:endParaRPr lang="it-IT" dirty="0"/>
          </a:p>
        </p:txBody>
      </p:sp>
      <p:sp>
        <p:nvSpPr>
          <p:cNvPr id="3" name="Segnaposto contenuto 2"/>
          <p:cNvSpPr>
            <a:spLocks noGrp="1"/>
          </p:cNvSpPr>
          <p:nvPr>
            <p:ph idx="1"/>
          </p:nvPr>
        </p:nvSpPr>
        <p:spPr/>
        <p:txBody>
          <a:bodyPr/>
          <a:lstStyle/>
          <a:p>
            <a:r>
              <a:rPr lang="it-IT" dirty="0" smtClean="0"/>
              <a:t>Evoluzioni che spingono verso cambiamenti dai quali verosimilmente non si tornerà indietro: cfr., a proposito del Patto di stabilità e crescita, l’intervista del 18 maggio 2020 della Presidente della BCE Christine </a:t>
            </a:r>
            <a:r>
              <a:rPr lang="it-IT" dirty="0" err="1" smtClean="0"/>
              <a:t>Lagarde</a:t>
            </a:r>
            <a:r>
              <a:rPr lang="it-IT" dirty="0" smtClean="0"/>
              <a:t> </a:t>
            </a:r>
            <a:r>
              <a:rPr lang="it-IT" dirty="0">
                <a:hlinkClick r:id="rId2"/>
              </a:rPr>
              <a:t>https://www.ecb.europa.eu/press/inter/date/2020/html/ecb.in200518_1~e8266ea223.it.html</a:t>
            </a:r>
            <a:endParaRPr lang="it-IT" dirty="0" smtClean="0"/>
          </a:p>
          <a:p>
            <a:r>
              <a:rPr lang="it-IT" dirty="0"/>
              <a:t>Il rafforzamento – pur considerato provvisorio – del bilancio dell’UE e l’impatto sulla ricostruzione della sua Politica economica (v. articoli 2, par. 3 e 5, par. 1 TFUE)</a:t>
            </a:r>
          </a:p>
          <a:p>
            <a:endParaRPr lang="it-IT" dirty="0"/>
          </a:p>
        </p:txBody>
      </p:sp>
    </p:spTree>
    <p:extLst>
      <p:ext uri="{BB962C8B-B14F-4D97-AF65-F5344CB8AC3E}">
        <p14:creationId xmlns:p14="http://schemas.microsoft.com/office/powerpoint/2010/main" val="3400219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5400" dirty="0"/>
              <a:t>Link utili</a:t>
            </a:r>
            <a:br>
              <a:rPr lang="it-IT" sz="5400" dirty="0"/>
            </a:br>
            <a:endParaRPr lang="it-IT" sz="5400" dirty="0"/>
          </a:p>
        </p:txBody>
      </p:sp>
      <p:sp>
        <p:nvSpPr>
          <p:cNvPr id="3" name="Segnaposto contenuto 2"/>
          <p:cNvSpPr>
            <a:spLocks noGrp="1"/>
          </p:cNvSpPr>
          <p:nvPr>
            <p:ph idx="1"/>
          </p:nvPr>
        </p:nvSpPr>
        <p:spPr/>
        <p:txBody>
          <a:bodyPr>
            <a:normAutofit lnSpcReduction="10000"/>
          </a:bodyPr>
          <a:lstStyle/>
          <a:p>
            <a:pPr lvl="0"/>
            <a:r>
              <a:rPr lang="it-IT" dirty="0" smtClean="0"/>
              <a:t>Cronologia </a:t>
            </a:r>
            <a:r>
              <a:rPr lang="it-IT" dirty="0"/>
              <a:t>delle decisioni assunte dal Consiglio dell’UE per fronteggiare la crisi del COVID-19: </a:t>
            </a:r>
            <a:r>
              <a:rPr lang="it-IT" u="sng" dirty="0">
                <a:hlinkClick r:id="rId2"/>
              </a:rPr>
              <a:t>https://www.consilium.europa.eu/en/policies/covid-19-coronavirus-outbreak/timeline/</a:t>
            </a:r>
            <a:endParaRPr lang="it-IT" dirty="0"/>
          </a:p>
          <a:p>
            <a:pPr lvl="0"/>
            <a:r>
              <a:rPr lang="it-IT" dirty="0"/>
              <a:t>Calendario delle riunioni del Consiglio europeo e delle diverse formazioni del Consiglio dell’UE: </a:t>
            </a:r>
            <a:r>
              <a:rPr lang="it-IT" u="sng" dirty="0">
                <a:hlinkClick r:id="rId3"/>
              </a:rPr>
              <a:t>https://www.consilium.europa.eu/it/meetings/calendar/</a:t>
            </a:r>
            <a:endParaRPr lang="it-IT" dirty="0"/>
          </a:p>
          <a:p>
            <a:pPr lvl="0"/>
            <a:r>
              <a:rPr lang="it-IT" dirty="0"/>
              <a:t>Pagina web del sito della Commissione europea dedicata alle reazioni all’emergenza del Coronavirus: </a:t>
            </a:r>
            <a:r>
              <a:rPr lang="it-IT" u="sng" dirty="0">
                <a:hlinkClick r:id="rId4"/>
              </a:rPr>
              <a:t>https://ec.europa.eu/info/live-work-travel-eu/health/coronavirus-response_it</a:t>
            </a:r>
            <a:endParaRPr lang="it-IT" dirty="0"/>
          </a:p>
          <a:p>
            <a:endParaRPr lang="it-IT" dirty="0"/>
          </a:p>
        </p:txBody>
      </p:sp>
    </p:spTree>
    <p:extLst>
      <p:ext uri="{BB962C8B-B14F-4D97-AF65-F5344CB8AC3E}">
        <p14:creationId xmlns:p14="http://schemas.microsoft.com/office/powerpoint/2010/main" val="783272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7200" dirty="0" smtClean="0"/>
              <a:t>Grazie!</a:t>
            </a:r>
            <a:endParaRPr lang="it-IT" sz="7200" dirty="0"/>
          </a:p>
        </p:txBody>
      </p:sp>
      <p:sp>
        <p:nvSpPr>
          <p:cNvPr id="3" name="Segnaposto testo 2"/>
          <p:cNvSpPr>
            <a:spLocks noGrp="1"/>
          </p:cNvSpPr>
          <p:nvPr>
            <p:ph type="body" idx="1"/>
          </p:nvPr>
        </p:nvSpPr>
        <p:spPr/>
        <p:txBody>
          <a:bodyPr/>
          <a:lstStyle/>
          <a:p>
            <a:endParaRPr lang="it-IT"/>
          </a:p>
        </p:txBody>
      </p:sp>
    </p:spTree>
    <p:extLst>
      <p:ext uri="{BB962C8B-B14F-4D97-AF65-F5344CB8AC3E}">
        <p14:creationId xmlns:p14="http://schemas.microsoft.com/office/powerpoint/2010/main" val="2483245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proposte della Commissione attualmente in discussione (I)</a:t>
            </a:r>
            <a:endParaRPr lang="it-IT" dirty="0"/>
          </a:p>
        </p:txBody>
      </p:sp>
      <p:sp>
        <p:nvSpPr>
          <p:cNvPr id="3" name="Segnaposto contenuto 2"/>
          <p:cNvSpPr>
            <a:spLocks noGrp="1"/>
          </p:cNvSpPr>
          <p:nvPr>
            <p:ph idx="1"/>
          </p:nvPr>
        </p:nvSpPr>
        <p:spPr/>
        <p:txBody>
          <a:bodyPr/>
          <a:lstStyle/>
          <a:p>
            <a:r>
              <a:rPr lang="it-IT" dirty="0" smtClean="0"/>
              <a:t>Proposte lanciate il 27 maggio dopo che il 18 maggio era stato presentato un </a:t>
            </a:r>
            <a:r>
              <a:rPr lang="it-IT" b="1" dirty="0" smtClean="0"/>
              <a:t>piano franco-tedesco </a:t>
            </a:r>
            <a:r>
              <a:rPr lang="it-IT" dirty="0" smtClean="0"/>
              <a:t>(</a:t>
            </a:r>
            <a:r>
              <a:rPr lang="it-IT" u="sng" dirty="0" smtClean="0">
                <a:hlinkClick r:id="rId2"/>
              </a:rPr>
              <a:t>https</a:t>
            </a:r>
            <a:r>
              <a:rPr lang="it-IT" u="sng" dirty="0">
                <a:hlinkClick r:id="rId2"/>
              </a:rPr>
              <a:t>://</a:t>
            </a:r>
            <a:r>
              <a:rPr lang="it-IT" u="sng" dirty="0" smtClean="0">
                <a:hlinkClick r:id="rId2"/>
              </a:rPr>
              <a:t>www.elysee.fr/admin/upload/default/0001/07/d4fe338244d28de018c5bf0c538c83c337285d0e.pdf</a:t>
            </a:r>
            <a:r>
              <a:rPr lang="it-IT" u="sng" dirty="0" smtClean="0"/>
              <a:t>)</a:t>
            </a:r>
          </a:p>
          <a:p>
            <a:r>
              <a:rPr lang="it-IT" dirty="0" smtClean="0"/>
              <a:t>Accoglienza non positiva da parte dei </a:t>
            </a:r>
            <a:r>
              <a:rPr lang="it-IT" i="1" dirty="0" err="1" smtClean="0"/>
              <a:t>Frugal</a:t>
            </a:r>
            <a:r>
              <a:rPr lang="it-IT" i="1" dirty="0" smtClean="0"/>
              <a:t> </a:t>
            </a:r>
            <a:r>
              <a:rPr lang="it-IT" i="1" dirty="0" err="1" smtClean="0"/>
              <a:t>Four</a:t>
            </a:r>
            <a:r>
              <a:rPr lang="it-IT" dirty="0" smtClean="0"/>
              <a:t> (</a:t>
            </a:r>
            <a:r>
              <a:rPr lang="it-IT" dirty="0"/>
              <a:t>Austria, Danimarca, Paesi bassi e </a:t>
            </a:r>
            <a:r>
              <a:rPr lang="it-IT" dirty="0" smtClean="0"/>
              <a:t>Svezia)</a:t>
            </a:r>
          </a:p>
          <a:p>
            <a:r>
              <a:rPr lang="it-IT" dirty="0" smtClean="0"/>
              <a:t>Negoziato in corso in COREPER in vista del Consiglio affari generali e poi del Consiglio europeo</a:t>
            </a:r>
            <a:endParaRPr lang="it-IT" dirty="0"/>
          </a:p>
        </p:txBody>
      </p:sp>
    </p:spTree>
    <p:extLst>
      <p:ext uri="{BB962C8B-B14F-4D97-AF65-F5344CB8AC3E}">
        <p14:creationId xmlns:p14="http://schemas.microsoft.com/office/powerpoint/2010/main" val="104163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proposte della Commissione attualmente in discussione (</a:t>
            </a:r>
            <a:r>
              <a:rPr lang="it-IT" dirty="0" smtClean="0"/>
              <a:t>II)</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Creazione </a:t>
            </a:r>
            <a:r>
              <a:rPr lang="it-IT" dirty="0"/>
              <a:t>di un nuovo strumento di intervento: </a:t>
            </a:r>
            <a:r>
              <a:rPr lang="it-IT" b="1" i="1" dirty="0" err="1">
                <a:solidFill>
                  <a:srgbClr val="002060"/>
                </a:solidFill>
              </a:rPr>
              <a:t>Next</a:t>
            </a:r>
            <a:r>
              <a:rPr lang="it-IT" b="1" i="1" dirty="0">
                <a:solidFill>
                  <a:srgbClr val="002060"/>
                </a:solidFill>
              </a:rPr>
              <a:t> Generation EU</a:t>
            </a:r>
            <a:r>
              <a:rPr lang="it-IT" dirty="0"/>
              <a:t>. La proposta della Commissione non è limitata all’adozione di un singolo atto, ma prevede l’emanazione di diversi strumenti </a:t>
            </a:r>
            <a:r>
              <a:rPr lang="it-IT" dirty="0" smtClean="0"/>
              <a:t>coordinati (</a:t>
            </a:r>
            <a:r>
              <a:rPr lang="it-IT" dirty="0"/>
              <a:t>Comunicazione della Commissione europea, </a:t>
            </a:r>
            <a:r>
              <a:rPr lang="it-IT" i="1" dirty="0"/>
              <a:t>Il momento dell'Europa: riparare i danni e preparare il futuro per la prossima generazione</a:t>
            </a:r>
            <a:r>
              <a:rPr lang="it-IT" dirty="0"/>
              <a:t>, Bruxelles, 27.05.2020, COM(2020) 456 </a:t>
            </a:r>
            <a:r>
              <a:rPr lang="it-IT" dirty="0" err="1" smtClean="0"/>
              <a:t>final</a:t>
            </a:r>
            <a:r>
              <a:rPr lang="it-IT" dirty="0" smtClean="0"/>
              <a:t>)</a:t>
            </a:r>
          </a:p>
          <a:p>
            <a:r>
              <a:rPr lang="it-IT" dirty="0" smtClean="0"/>
              <a:t>Istituzione </a:t>
            </a:r>
            <a:r>
              <a:rPr lang="it-IT" dirty="0"/>
              <a:t>di uno “</a:t>
            </a:r>
            <a:r>
              <a:rPr lang="it-IT" b="1" dirty="0">
                <a:solidFill>
                  <a:srgbClr val="002060"/>
                </a:solidFill>
              </a:rPr>
              <a:t>Strumento dell’Unione europea per la ripresa</a:t>
            </a:r>
            <a:r>
              <a:rPr lang="it-IT" dirty="0"/>
              <a:t>” (‘</a:t>
            </a:r>
            <a:r>
              <a:rPr lang="it-IT" i="1" dirty="0" err="1"/>
              <a:t>European</a:t>
            </a:r>
            <a:r>
              <a:rPr lang="it-IT" i="1" dirty="0"/>
              <a:t> Union </a:t>
            </a:r>
            <a:r>
              <a:rPr lang="it-IT" i="1" dirty="0" err="1"/>
              <a:t>Recovery</a:t>
            </a:r>
            <a:r>
              <a:rPr lang="it-IT" i="1" dirty="0"/>
              <a:t> </a:t>
            </a:r>
            <a:r>
              <a:rPr lang="it-IT" i="1" dirty="0" err="1"/>
              <a:t>Instrument</a:t>
            </a:r>
            <a:r>
              <a:rPr lang="it-IT" i="1" dirty="0"/>
              <a:t> – EURI</a:t>
            </a:r>
            <a:r>
              <a:rPr lang="it-IT" dirty="0" smtClean="0"/>
              <a:t>’)</a:t>
            </a:r>
          </a:p>
          <a:p>
            <a:pPr lvl="1"/>
            <a:r>
              <a:rPr lang="it-IT" dirty="0" smtClean="0"/>
              <a:t>Creazione di </a:t>
            </a:r>
            <a:r>
              <a:rPr lang="it-IT" dirty="0"/>
              <a:t>un fondo con un mandato limitato nel </a:t>
            </a:r>
            <a:r>
              <a:rPr lang="it-IT" dirty="0" smtClean="0"/>
              <a:t>tempo sulla base dell’art. 122 TFUE</a:t>
            </a:r>
          </a:p>
          <a:p>
            <a:pPr lvl="1"/>
            <a:r>
              <a:rPr lang="it-IT" dirty="0" smtClean="0"/>
              <a:t>Le </a:t>
            </a:r>
            <a:r>
              <a:rPr lang="it-IT" dirty="0"/>
              <a:t>risorse in questione verranno reperite sulla base </a:t>
            </a:r>
            <a:r>
              <a:rPr lang="it-IT" dirty="0" smtClean="0"/>
              <a:t>di una </a:t>
            </a:r>
            <a:r>
              <a:rPr lang="it-IT" dirty="0"/>
              <a:t>decisione ex art. 311 TFUE, </a:t>
            </a:r>
            <a:r>
              <a:rPr lang="it-IT" dirty="0" smtClean="0"/>
              <a:t>stabilendo nuove risorse </a:t>
            </a:r>
            <a:r>
              <a:rPr lang="it-IT" dirty="0"/>
              <a:t>proprie dell’Unione.</a:t>
            </a:r>
          </a:p>
          <a:p>
            <a:endParaRPr lang="it-IT" dirty="0" smtClean="0"/>
          </a:p>
          <a:p>
            <a:endParaRPr lang="it-IT" dirty="0"/>
          </a:p>
        </p:txBody>
      </p:sp>
    </p:spTree>
    <p:extLst>
      <p:ext uri="{BB962C8B-B14F-4D97-AF65-F5344CB8AC3E}">
        <p14:creationId xmlns:p14="http://schemas.microsoft.com/office/powerpoint/2010/main" val="1564794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proposte della Commissione attualmente in discussione (</a:t>
            </a:r>
            <a:r>
              <a:rPr lang="it-IT" dirty="0" smtClean="0"/>
              <a:t>III)</a:t>
            </a:r>
            <a:endParaRPr lang="it-IT" dirty="0"/>
          </a:p>
        </p:txBody>
      </p:sp>
      <p:sp>
        <p:nvSpPr>
          <p:cNvPr id="3" name="Segnaposto contenuto 2"/>
          <p:cNvSpPr>
            <a:spLocks noGrp="1"/>
          </p:cNvSpPr>
          <p:nvPr>
            <p:ph idx="1"/>
          </p:nvPr>
        </p:nvSpPr>
        <p:spPr/>
        <p:txBody>
          <a:bodyPr/>
          <a:lstStyle/>
          <a:p>
            <a:r>
              <a:rPr lang="it-IT" dirty="0" smtClean="0"/>
              <a:t>Decisione ex art. 311 TFUE: atto </a:t>
            </a:r>
            <a:r>
              <a:rPr lang="it-IT" dirty="0"/>
              <a:t>da approvarsi all’unanimità e da sottoporsi successivamente alle procedure nazionali di ratifica da parte di ciascuno Stato </a:t>
            </a:r>
            <a:r>
              <a:rPr lang="it-IT" dirty="0" smtClean="0"/>
              <a:t>membro.</a:t>
            </a:r>
          </a:p>
          <a:p>
            <a:r>
              <a:rPr lang="it-IT" dirty="0" smtClean="0"/>
              <a:t>Tale </a:t>
            </a:r>
            <a:r>
              <a:rPr lang="it-IT" dirty="0"/>
              <a:t>secondo atto sarà necessario per autorizzare l’Unione a reperire sui mercati le risorse per finanziare il funzionamento del fondo istituito ai sensi dell’art. 122 TFUE, nonché per elevare l’ammontare delle risorse proprie in modo da assicurare il pagamento dei titoli che verranno emessi (cfr. art. 3 della proposta di regolamento istitutivo dello Strumento dell’Unione europea per la ripresa</a:t>
            </a:r>
            <a:r>
              <a:rPr lang="it-IT" dirty="0" smtClean="0"/>
              <a:t>).</a:t>
            </a:r>
            <a:endParaRPr lang="it-IT" dirty="0"/>
          </a:p>
        </p:txBody>
      </p:sp>
    </p:spTree>
    <p:extLst>
      <p:ext uri="{BB962C8B-B14F-4D97-AF65-F5344CB8AC3E}">
        <p14:creationId xmlns:p14="http://schemas.microsoft.com/office/powerpoint/2010/main" val="83734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proposte della Commissione attualmente in discussione </a:t>
            </a:r>
            <a:r>
              <a:rPr lang="it-IT" dirty="0" smtClean="0"/>
              <a:t>– I area di intervento (I)</a:t>
            </a:r>
            <a:endParaRPr lang="it-IT" dirty="0"/>
          </a:p>
        </p:txBody>
      </p:sp>
      <p:sp>
        <p:nvSpPr>
          <p:cNvPr id="3" name="Segnaposto contenuto 2"/>
          <p:cNvSpPr>
            <a:spLocks noGrp="1"/>
          </p:cNvSpPr>
          <p:nvPr>
            <p:ph idx="1"/>
          </p:nvPr>
        </p:nvSpPr>
        <p:spPr/>
        <p:txBody>
          <a:bodyPr>
            <a:noAutofit/>
          </a:bodyPr>
          <a:lstStyle/>
          <a:p>
            <a:pPr lvl="0"/>
            <a:r>
              <a:rPr lang="it-IT" sz="1750" b="1" i="1" dirty="0" smtClean="0"/>
              <a:t>1) Offrire </a:t>
            </a:r>
            <a:r>
              <a:rPr lang="it-IT" sz="1750" b="1" i="1" dirty="0"/>
              <a:t>sostegno agli Stati membri con investimenti e riforme</a:t>
            </a:r>
            <a:endParaRPr lang="it-IT" sz="1750" dirty="0"/>
          </a:p>
          <a:p>
            <a:r>
              <a:rPr lang="it-IT" sz="1750" dirty="0"/>
              <a:t>La gran parte delle spese aggiuntive (pari a 310 miliardi di euro in </a:t>
            </a:r>
            <a:r>
              <a:rPr lang="it-IT" sz="1750" i="1" dirty="0" err="1"/>
              <a:t>grants</a:t>
            </a:r>
            <a:r>
              <a:rPr lang="it-IT" sz="1750" i="1" dirty="0"/>
              <a:t> </a:t>
            </a:r>
            <a:r>
              <a:rPr lang="it-IT" sz="1750" i="1" dirty="0" err="1"/>
              <a:t>facility</a:t>
            </a:r>
            <a:r>
              <a:rPr lang="it-IT" sz="1750" dirty="0"/>
              <a:t>) verranno effettuate da un nuovo strumento, denominato “</a:t>
            </a:r>
            <a:r>
              <a:rPr lang="it-IT" sz="1750" b="1" dirty="0">
                <a:solidFill>
                  <a:srgbClr val="002060"/>
                </a:solidFill>
              </a:rPr>
              <a:t>Dispositivo per la ripresa e la resilienza</a:t>
            </a:r>
            <a:r>
              <a:rPr lang="it-IT" sz="1750" dirty="0"/>
              <a:t>” (‘</a:t>
            </a:r>
            <a:r>
              <a:rPr lang="it-IT" sz="1750" b="1" i="1" dirty="0" err="1">
                <a:solidFill>
                  <a:srgbClr val="002060"/>
                </a:solidFill>
              </a:rPr>
              <a:t>Recovery</a:t>
            </a:r>
            <a:r>
              <a:rPr lang="it-IT" sz="1750" b="1" i="1" dirty="0">
                <a:solidFill>
                  <a:srgbClr val="002060"/>
                </a:solidFill>
              </a:rPr>
              <a:t> and </a:t>
            </a:r>
            <a:r>
              <a:rPr lang="it-IT" sz="1750" b="1" i="1" dirty="0" err="1">
                <a:solidFill>
                  <a:srgbClr val="002060"/>
                </a:solidFill>
              </a:rPr>
              <a:t>Resilience</a:t>
            </a:r>
            <a:r>
              <a:rPr lang="it-IT" sz="1750" b="1" i="1" dirty="0">
                <a:solidFill>
                  <a:srgbClr val="002060"/>
                </a:solidFill>
              </a:rPr>
              <a:t> </a:t>
            </a:r>
            <a:r>
              <a:rPr lang="it-IT" sz="1750" b="1" i="1" dirty="0" err="1">
                <a:solidFill>
                  <a:srgbClr val="002060"/>
                </a:solidFill>
              </a:rPr>
              <a:t>Facility</a:t>
            </a:r>
            <a:r>
              <a:rPr lang="it-IT" sz="1750" dirty="0" smtClean="0"/>
              <a:t>’)</a:t>
            </a:r>
            <a:r>
              <a:rPr lang="it-IT" sz="1750" dirty="0"/>
              <a:t> </a:t>
            </a:r>
            <a:r>
              <a:rPr lang="it-IT" sz="1750" dirty="0" smtClean="0"/>
              <a:t>(Proposta </a:t>
            </a:r>
            <a:r>
              <a:rPr lang="it-IT" sz="1750" dirty="0"/>
              <a:t>di regolamento del Parlamento europeo e del Consiglio che istituisce un dispositivo per la ripresa e la resilienza COM(2020) 408 </a:t>
            </a:r>
            <a:r>
              <a:rPr lang="it-IT" sz="1750" dirty="0" err="1" smtClean="0"/>
              <a:t>final</a:t>
            </a:r>
            <a:r>
              <a:rPr lang="it-IT" sz="1750" dirty="0" smtClean="0"/>
              <a:t>)</a:t>
            </a:r>
          </a:p>
          <a:p>
            <a:pPr lvl="1"/>
            <a:r>
              <a:rPr lang="it-IT" sz="1750" dirty="0" smtClean="0"/>
              <a:t>Ciascuno </a:t>
            </a:r>
            <a:r>
              <a:rPr lang="it-IT" sz="1750" dirty="0"/>
              <a:t>Stato dovrà </a:t>
            </a:r>
            <a:r>
              <a:rPr lang="it-IT" sz="1750" dirty="0" smtClean="0"/>
              <a:t>presentare </a:t>
            </a:r>
            <a:r>
              <a:rPr lang="it-IT" sz="1750" dirty="0"/>
              <a:t>dei Programmi per la ripresa e la resilienza </a:t>
            </a:r>
            <a:r>
              <a:rPr lang="it-IT" sz="1750" dirty="0" smtClean="0"/>
              <a:t>fino </a:t>
            </a:r>
            <a:r>
              <a:rPr lang="it-IT" sz="1750" dirty="0"/>
              <a:t>a concorrenza del tetto stabilito per </a:t>
            </a:r>
            <a:r>
              <a:rPr lang="it-IT" sz="1750" dirty="0" smtClean="0"/>
              <a:t>ognuno. Inseriti nel meccanismo del </a:t>
            </a:r>
            <a:r>
              <a:rPr lang="it-IT" sz="1750" b="1" i="1" dirty="0" smtClean="0"/>
              <a:t>Semestre europeo</a:t>
            </a:r>
            <a:r>
              <a:rPr lang="it-IT" sz="1750" dirty="0" smtClean="0"/>
              <a:t>. Non solo la presentazione di specifici da parte nazionale e la verifica verranno inserite in quella procedura, ma i fondi serviranno per perseguire gli obiettivi fissati dalle raccomandazioni specifiche a ciascuno Stato adottate nell’ambito dello stesso Semestre europeo (‘</a:t>
            </a:r>
            <a:r>
              <a:rPr lang="it-IT" sz="1750" i="1" dirty="0" smtClean="0"/>
              <a:t>Country-</a:t>
            </a:r>
            <a:r>
              <a:rPr lang="it-IT" sz="1750" i="1" dirty="0" err="1" smtClean="0"/>
              <a:t>specific</a:t>
            </a:r>
            <a:r>
              <a:rPr lang="it-IT" sz="1750" i="1" dirty="0" smtClean="0"/>
              <a:t> </a:t>
            </a:r>
            <a:r>
              <a:rPr lang="it-IT" sz="1750" i="1" dirty="0" err="1" smtClean="0"/>
              <a:t>recommendations</a:t>
            </a:r>
            <a:r>
              <a:rPr lang="it-IT" sz="1750" dirty="0" smtClean="0"/>
              <a:t>’);</a:t>
            </a:r>
          </a:p>
          <a:p>
            <a:pPr lvl="1"/>
            <a:r>
              <a:rPr lang="it-IT" sz="1750" dirty="0" smtClean="0"/>
              <a:t>Il </a:t>
            </a:r>
            <a:r>
              <a:rPr lang="it-IT" sz="1750" dirty="0"/>
              <a:t>Dispositivo in questione sarà istituito sulla base dell’art. 175, par. 3 </a:t>
            </a:r>
            <a:r>
              <a:rPr lang="it-IT" sz="1750" dirty="0" smtClean="0"/>
              <a:t>TFUE (proposta italiana del 2015 per un meccanismo permanente di sostegno per la disoccupazione);</a:t>
            </a:r>
          </a:p>
          <a:p>
            <a:pPr lvl="1"/>
            <a:r>
              <a:rPr lang="it-IT" sz="1800" dirty="0" smtClean="0"/>
              <a:t>Risorse pari </a:t>
            </a:r>
            <a:r>
              <a:rPr lang="it-IT" sz="1800" dirty="0"/>
              <a:t>a 310 miliardi di euro in </a:t>
            </a:r>
            <a:r>
              <a:rPr lang="it-IT" sz="1800" i="1" dirty="0" err="1"/>
              <a:t>grants</a:t>
            </a:r>
            <a:r>
              <a:rPr lang="it-IT" sz="1800" i="1" dirty="0"/>
              <a:t> </a:t>
            </a:r>
            <a:r>
              <a:rPr lang="it-IT" sz="1800" i="1" dirty="0" err="1" smtClean="0"/>
              <a:t>facility</a:t>
            </a:r>
            <a:r>
              <a:rPr lang="it-IT" sz="1800" dirty="0" smtClean="0"/>
              <a:t> e </a:t>
            </a:r>
            <a:r>
              <a:rPr lang="it-IT" sz="1750" dirty="0" smtClean="0"/>
              <a:t>250 </a:t>
            </a:r>
            <a:r>
              <a:rPr lang="it-IT" sz="1750" dirty="0"/>
              <a:t>miliardi di euro in prestiti</a:t>
            </a:r>
            <a:r>
              <a:rPr lang="it-IT" sz="1750" dirty="0" smtClean="0"/>
              <a:t>.</a:t>
            </a:r>
            <a:endParaRPr lang="it-IT" sz="1750" dirty="0"/>
          </a:p>
        </p:txBody>
      </p:sp>
    </p:spTree>
    <p:extLst>
      <p:ext uri="{BB962C8B-B14F-4D97-AF65-F5344CB8AC3E}">
        <p14:creationId xmlns:p14="http://schemas.microsoft.com/office/powerpoint/2010/main" val="1278875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proposte della Commissione attualmente in discussione – I area di </a:t>
            </a:r>
            <a:r>
              <a:rPr lang="it-IT" dirty="0" smtClean="0"/>
              <a:t>intervento (II)</a:t>
            </a:r>
            <a:endParaRPr lang="it-IT" dirty="0"/>
          </a:p>
        </p:txBody>
      </p:sp>
      <p:sp>
        <p:nvSpPr>
          <p:cNvPr id="3" name="Segnaposto contenuto 2"/>
          <p:cNvSpPr>
            <a:spLocks noGrp="1"/>
          </p:cNvSpPr>
          <p:nvPr>
            <p:ph idx="1"/>
          </p:nvPr>
        </p:nvSpPr>
        <p:spPr/>
        <p:txBody>
          <a:bodyPr>
            <a:noAutofit/>
          </a:bodyPr>
          <a:lstStyle/>
          <a:p>
            <a:pPr marL="0" indent="0">
              <a:buNone/>
            </a:pPr>
            <a:r>
              <a:rPr lang="it-IT" sz="1600" dirty="0"/>
              <a:t>“</a:t>
            </a:r>
            <a:r>
              <a:rPr lang="it-IT" sz="1600" b="1" dirty="0">
                <a:solidFill>
                  <a:srgbClr val="002060"/>
                </a:solidFill>
              </a:rPr>
              <a:t>Dispositivo per la ripresa e la resilienza</a:t>
            </a:r>
            <a:r>
              <a:rPr lang="it-IT" sz="1600" dirty="0"/>
              <a:t>” (‘</a:t>
            </a:r>
            <a:r>
              <a:rPr lang="it-IT" sz="1600" b="1" i="1" dirty="0" err="1">
                <a:solidFill>
                  <a:srgbClr val="002060"/>
                </a:solidFill>
              </a:rPr>
              <a:t>Recovery</a:t>
            </a:r>
            <a:r>
              <a:rPr lang="it-IT" sz="1600" b="1" i="1" dirty="0">
                <a:solidFill>
                  <a:srgbClr val="002060"/>
                </a:solidFill>
              </a:rPr>
              <a:t> and </a:t>
            </a:r>
            <a:r>
              <a:rPr lang="it-IT" sz="1600" b="1" i="1" dirty="0" err="1">
                <a:solidFill>
                  <a:srgbClr val="002060"/>
                </a:solidFill>
              </a:rPr>
              <a:t>Resilience</a:t>
            </a:r>
            <a:r>
              <a:rPr lang="it-IT" sz="1600" b="1" i="1" dirty="0">
                <a:solidFill>
                  <a:srgbClr val="002060"/>
                </a:solidFill>
              </a:rPr>
              <a:t> </a:t>
            </a:r>
            <a:r>
              <a:rPr lang="it-IT" sz="1600" b="1" i="1" dirty="0" err="1">
                <a:solidFill>
                  <a:srgbClr val="002060"/>
                </a:solidFill>
              </a:rPr>
              <a:t>Facility</a:t>
            </a:r>
            <a:r>
              <a:rPr lang="it-IT" sz="1600" dirty="0"/>
              <a:t>’)</a:t>
            </a:r>
            <a:endParaRPr lang="it-IT" sz="1600" dirty="0" smtClean="0"/>
          </a:p>
          <a:p>
            <a:r>
              <a:rPr lang="it-IT" sz="1600" dirty="0" smtClean="0"/>
              <a:t>“</a:t>
            </a:r>
            <a:r>
              <a:rPr lang="it-IT" sz="1600" i="1" dirty="0"/>
              <a:t>Gli Stati membri potranno beneficiare di un contributo finanziario sotto forma di un sostegno non rimborsabile. L’importo massimo per Stato membro sarà stabilito in base a un criterio di ripartizione definito (allegato I). Tali importi saranno calcolati in base alla popolazione, all’inverso del prodotto interno lordo (PIL) pro capite e al relativo tasso di disoccupazione di ciascuno Stato membro (articolo 10). La dotazione finanziaria per il sostegno non rimborsabile del dispositivo sarà resa disponibile fino al 31 dicembre 2022 per i piani per la ripresa e la resilienza degli Stati membri. Per il periodo compreso tra il 31 dicembre 2022 e il 31 dicembre 2024, se saranno disponibili risorse finanziarie, la Commissione potrà organizzare inviti in linea con il calendario del semestre europeo (articolo 11).</a:t>
            </a:r>
            <a:endParaRPr lang="it-IT" sz="1600" dirty="0"/>
          </a:p>
          <a:p>
            <a:r>
              <a:rPr lang="it-IT" sz="1600" i="1" dirty="0"/>
              <a:t>Oltre al sostegno non rimborsabile, gli Stati membri avranno la possibilità di chiedere un prestito. Il prestito mirerà a finanziare ulteriori riforme e investimenti. La richiesta di prestito può essere presentata insieme al piano, o in un secondo momento accompagnata da un piano rivisto (articolo 12). L’importo massimo del prestito per ogni Stato membro non supererà il 4,7% del suo reddito nazionale lordo. In circostanze eccezionali sarà possibile incrementare l’importo massimo, compatibilmente con le risorse disponibili. Dopo la decisione sulla richiesta di prestito, la Commissione concluderà un accordo di prestito con lo Stato membro interessato (articolo 13</a:t>
            </a:r>
            <a:r>
              <a:rPr lang="it-IT" sz="1600" i="1" dirty="0" smtClean="0"/>
              <a:t>)</a:t>
            </a:r>
            <a:r>
              <a:rPr lang="it-IT" sz="1600" dirty="0" smtClean="0"/>
              <a:t>”</a:t>
            </a:r>
            <a:endParaRPr lang="it-IT" sz="1600" dirty="0"/>
          </a:p>
        </p:txBody>
      </p:sp>
    </p:spTree>
    <p:extLst>
      <p:ext uri="{BB962C8B-B14F-4D97-AF65-F5344CB8AC3E}">
        <p14:creationId xmlns:p14="http://schemas.microsoft.com/office/powerpoint/2010/main" val="2882086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proposte della Commissione attualmente in discussione – I area di intervento (</a:t>
            </a:r>
            <a:r>
              <a:rPr lang="it-IT" dirty="0" smtClean="0"/>
              <a:t>III)</a:t>
            </a:r>
            <a:endParaRPr lang="it-IT" dirty="0"/>
          </a:p>
        </p:txBody>
      </p:sp>
      <p:sp>
        <p:nvSpPr>
          <p:cNvPr id="3" name="Segnaposto contenuto 2"/>
          <p:cNvSpPr>
            <a:spLocks noGrp="1"/>
          </p:cNvSpPr>
          <p:nvPr>
            <p:ph idx="1"/>
          </p:nvPr>
        </p:nvSpPr>
        <p:spPr/>
        <p:txBody>
          <a:bodyPr/>
          <a:lstStyle/>
          <a:p>
            <a:pPr lvl="0"/>
            <a:r>
              <a:rPr lang="it-IT" dirty="0"/>
              <a:t>55 miliardi verranno aggiunti agli attuali programmi di coesione fino al 2022 nell’ambito della nuova iniziativa REACT-EU con priorità per le situazioni ove maggiore è stato l’impatto socio-economico della crisi.</a:t>
            </a:r>
          </a:p>
          <a:p>
            <a:pPr lvl="0"/>
            <a:r>
              <a:rPr lang="it-IT" dirty="0"/>
              <a:t>40 miliardi di euro saranno utilizzati per rafforzare il </a:t>
            </a:r>
            <a:r>
              <a:rPr lang="it-IT" i="1" dirty="0"/>
              <a:t>Just </a:t>
            </a:r>
            <a:r>
              <a:rPr lang="it-IT" i="1" dirty="0" err="1"/>
              <a:t>Transition</a:t>
            </a:r>
            <a:r>
              <a:rPr lang="it-IT" i="1" dirty="0"/>
              <a:t> Fund</a:t>
            </a:r>
            <a:r>
              <a:rPr lang="it-IT" dirty="0"/>
              <a:t> per favorire la transizione verso la neutralità climatica.</a:t>
            </a:r>
          </a:p>
          <a:p>
            <a:pPr lvl="0"/>
            <a:r>
              <a:rPr lang="it-IT" dirty="0"/>
              <a:t>Il </a:t>
            </a:r>
            <a:r>
              <a:rPr lang="it-IT" i="1" dirty="0"/>
              <a:t>Fondo Europeo Agricolo per lo Sviluppo Rurale</a:t>
            </a:r>
            <a:r>
              <a:rPr lang="it-IT" dirty="0"/>
              <a:t> (FEASR) sarà rafforzato con 15 miliardi aggiuntivi.</a:t>
            </a:r>
          </a:p>
          <a:p>
            <a:endParaRPr lang="it-IT" dirty="0"/>
          </a:p>
        </p:txBody>
      </p:sp>
    </p:spTree>
    <p:extLst>
      <p:ext uri="{BB962C8B-B14F-4D97-AF65-F5344CB8AC3E}">
        <p14:creationId xmlns:p14="http://schemas.microsoft.com/office/powerpoint/2010/main" val="2111417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proposte della Commissione attualmente in discussione – </a:t>
            </a:r>
            <a:r>
              <a:rPr lang="it-IT" dirty="0" smtClean="0"/>
              <a:t>II </a:t>
            </a:r>
            <a:r>
              <a:rPr lang="it-IT" dirty="0"/>
              <a:t>area di </a:t>
            </a:r>
            <a:r>
              <a:rPr lang="it-IT" dirty="0" smtClean="0"/>
              <a:t>intervento</a:t>
            </a:r>
            <a:endParaRPr lang="it-IT" dirty="0"/>
          </a:p>
        </p:txBody>
      </p:sp>
      <p:sp>
        <p:nvSpPr>
          <p:cNvPr id="3" name="Segnaposto contenuto 2"/>
          <p:cNvSpPr>
            <a:spLocks noGrp="1"/>
          </p:cNvSpPr>
          <p:nvPr>
            <p:ph idx="1"/>
          </p:nvPr>
        </p:nvSpPr>
        <p:spPr/>
        <p:txBody>
          <a:bodyPr>
            <a:normAutofit fontScale="77500" lnSpcReduction="20000"/>
          </a:bodyPr>
          <a:lstStyle/>
          <a:p>
            <a:pPr marL="0" lvl="0" indent="0">
              <a:buNone/>
            </a:pPr>
            <a:r>
              <a:rPr lang="it-IT" b="1" i="1" dirty="0" smtClean="0"/>
              <a:t>2) Far </a:t>
            </a:r>
            <a:r>
              <a:rPr lang="it-IT" b="1" i="1" dirty="0"/>
              <a:t>ripartire l’economia stimolando gli investimenti privati</a:t>
            </a:r>
            <a:endParaRPr lang="it-IT" dirty="0"/>
          </a:p>
          <a:p>
            <a:pPr lvl="0"/>
            <a:r>
              <a:rPr lang="it-IT" dirty="0"/>
              <a:t>Uno strumento specifico per il sostegno alla solvibilità (</a:t>
            </a:r>
            <a:r>
              <a:rPr lang="it-IT" i="1" dirty="0" err="1"/>
              <a:t>Solvency</a:t>
            </a:r>
            <a:r>
              <a:rPr lang="it-IT" i="1" dirty="0"/>
              <a:t> </a:t>
            </a:r>
            <a:r>
              <a:rPr lang="it-IT" i="1" dirty="0" err="1"/>
              <a:t>Support</a:t>
            </a:r>
            <a:r>
              <a:rPr lang="it-IT" i="1" dirty="0"/>
              <a:t> </a:t>
            </a:r>
            <a:r>
              <a:rPr lang="it-IT" i="1" dirty="0" err="1"/>
              <a:t>Instrument</a:t>
            </a:r>
            <a:r>
              <a:rPr lang="it-IT" dirty="0"/>
              <a:t>) con un budget di 31 miliardi di euro servirà a mobilitare risorse private per il sostegno delle imprese nei settori e nelle regioni che più hanno sentito l’impatto della crisi.</a:t>
            </a:r>
          </a:p>
          <a:p>
            <a:pPr lvl="0"/>
            <a:r>
              <a:rPr lang="it-IT" dirty="0"/>
              <a:t>Le risorse di </a:t>
            </a:r>
            <a:r>
              <a:rPr lang="it-IT" i="1" dirty="0" err="1"/>
              <a:t>InvestEU</a:t>
            </a:r>
            <a:r>
              <a:rPr lang="it-IT" dirty="0"/>
              <a:t> saranno elevate fino ad un livello di 15,3 miliardi di </a:t>
            </a:r>
            <a:r>
              <a:rPr lang="it-IT" dirty="0" smtClean="0"/>
              <a:t>euro (piano </a:t>
            </a:r>
            <a:r>
              <a:rPr lang="it-IT" dirty="0"/>
              <a:t>di investimenti </a:t>
            </a:r>
            <a:r>
              <a:rPr lang="it-IT" dirty="0" smtClean="0"/>
              <a:t>per </a:t>
            </a:r>
            <a:r>
              <a:rPr lang="it-IT" dirty="0" err="1" smtClean="0"/>
              <a:t>sostituiore</a:t>
            </a:r>
            <a:r>
              <a:rPr lang="it-IT" dirty="0" smtClean="0"/>
              <a:t> quello </a:t>
            </a:r>
            <a:r>
              <a:rPr lang="it-IT" dirty="0"/>
              <a:t>lanciato dalla Commissione </a:t>
            </a:r>
            <a:r>
              <a:rPr lang="it-IT" dirty="0" err="1" smtClean="0"/>
              <a:t>Juncker</a:t>
            </a:r>
            <a:r>
              <a:rPr lang="it-IT" dirty="0" smtClean="0"/>
              <a:t>: </a:t>
            </a:r>
            <a:r>
              <a:rPr lang="it-IT" u="sng" dirty="0">
                <a:hlinkClick r:id="rId2"/>
              </a:rPr>
              <a:t>https://</a:t>
            </a:r>
            <a:r>
              <a:rPr lang="it-IT" u="sng" dirty="0" smtClean="0">
                <a:hlinkClick r:id="rId2"/>
              </a:rPr>
              <a:t>ec.europa.eu/commission/priorities/jobs-growth-and-investment/investment-plan-europe-juncker-plan/whats-next-investeu-programme-2021-2027_en</a:t>
            </a:r>
            <a:r>
              <a:rPr lang="it-IT" u="sng" dirty="0" smtClean="0"/>
              <a:t>)</a:t>
            </a:r>
            <a:r>
              <a:rPr lang="it-IT" dirty="0" smtClean="0"/>
              <a:t>.</a:t>
            </a:r>
            <a:endParaRPr lang="it-IT" dirty="0"/>
          </a:p>
          <a:p>
            <a:pPr lvl="0"/>
            <a:r>
              <a:rPr lang="it-IT" dirty="0"/>
              <a:t>Un nuovo strumento nell’ambito di </a:t>
            </a:r>
            <a:r>
              <a:rPr lang="it-IT" i="1" dirty="0" err="1"/>
              <a:t>InvestEU</a:t>
            </a:r>
            <a:r>
              <a:rPr lang="it-IT" dirty="0"/>
              <a:t> (</a:t>
            </a:r>
            <a:r>
              <a:rPr lang="it-IT" i="1" dirty="0"/>
              <a:t>Strategic </a:t>
            </a:r>
            <a:r>
              <a:rPr lang="it-IT" i="1" dirty="0" err="1"/>
              <a:t>Investment</a:t>
            </a:r>
            <a:r>
              <a:rPr lang="it-IT" i="1" dirty="0"/>
              <a:t> </a:t>
            </a:r>
            <a:r>
              <a:rPr lang="it-IT" i="1" dirty="0" err="1"/>
              <a:t>Facility</a:t>
            </a:r>
            <a:r>
              <a:rPr lang="it-IT" dirty="0"/>
              <a:t>), grazie ad un contributo di 15 miliardi da </a:t>
            </a:r>
            <a:r>
              <a:rPr lang="it-IT" i="1" dirty="0" err="1"/>
              <a:t>Next</a:t>
            </a:r>
            <a:r>
              <a:rPr lang="it-IT" i="1" dirty="0"/>
              <a:t> Generation EU</a:t>
            </a:r>
            <a:r>
              <a:rPr lang="it-IT" dirty="0"/>
              <a:t>, servirà a rafforzare settori strategici (in particolare quelli legati alle transizioni verde e digitale, nonché a catene di valore strategiche nel mercato interno) e la loro capacità di reazione</a:t>
            </a:r>
            <a:r>
              <a:rPr lang="it-IT" dirty="0" smtClean="0"/>
              <a:t>.</a:t>
            </a:r>
            <a:endParaRPr lang="it-IT" dirty="0"/>
          </a:p>
        </p:txBody>
      </p:sp>
    </p:spTree>
    <p:extLst>
      <p:ext uri="{BB962C8B-B14F-4D97-AF65-F5344CB8AC3E}">
        <p14:creationId xmlns:p14="http://schemas.microsoft.com/office/powerpoint/2010/main" val="62878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proposte della Commissione attualmente in discussione – </a:t>
            </a:r>
            <a:r>
              <a:rPr lang="it-IT" dirty="0" smtClean="0"/>
              <a:t>III </a:t>
            </a:r>
            <a:r>
              <a:rPr lang="it-IT" dirty="0"/>
              <a:t>area di </a:t>
            </a:r>
            <a:r>
              <a:rPr lang="it-IT" dirty="0" smtClean="0"/>
              <a:t>intervento</a:t>
            </a:r>
            <a:endParaRPr lang="it-IT" dirty="0"/>
          </a:p>
        </p:txBody>
      </p:sp>
      <p:sp>
        <p:nvSpPr>
          <p:cNvPr id="3" name="Segnaposto contenuto 2"/>
          <p:cNvSpPr>
            <a:spLocks noGrp="1"/>
          </p:cNvSpPr>
          <p:nvPr>
            <p:ph idx="1"/>
          </p:nvPr>
        </p:nvSpPr>
        <p:spPr/>
        <p:txBody>
          <a:bodyPr>
            <a:normAutofit fontScale="92500" lnSpcReduction="10000"/>
          </a:bodyPr>
          <a:lstStyle/>
          <a:p>
            <a:pPr marL="0" lvl="0" indent="0">
              <a:buNone/>
            </a:pPr>
            <a:r>
              <a:rPr lang="it-IT" b="1" i="1" dirty="0" smtClean="0"/>
              <a:t>3) Mettere </a:t>
            </a:r>
            <a:r>
              <a:rPr lang="it-IT" b="1" i="1" dirty="0"/>
              <a:t>in pratica le lezioni apprese durante la crisi</a:t>
            </a:r>
            <a:endParaRPr lang="it-IT" dirty="0"/>
          </a:p>
          <a:p>
            <a:pPr lvl="0"/>
            <a:r>
              <a:rPr lang="it-IT" dirty="0"/>
              <a:t>9,4 miliardi di saranno dedicati al Programma </a:t>
            </a:r>
            <a:r>
              <a:rPr lang="it-IT" i="1" dirty="0"/>
              <a:t>EU4Health</a:t>
            </a:r>
            <a:r>
              <a:rPr lang="it-IT" dirty="0"/>
              <a:t> al fine di rafforzare la sicurezza nel campo della salute e prepararsi a future crisi in campo </a:t>
            </a:r>
            <a:r>
              <a:rPr lang="it-IT" dirty="0" smtClean="0"/>
              <a:t>sanitario;</a:t>
            </a:r>
            <a:endParaRPr lang="it-IT" dirty="0"/>
          </a:p>
          <a:p>
            <a:pPr lvl="0"/>
            <a:r>
              <a:rPr lang="it-IT" i="1" dirty="0" err="1"/>
              <a:t>rescEU</a:t>
            </a:r>
            <a:r>
              <a:rPr lang="it-IT" dirty="0"/>
              <a:t>, il Meccanismo di protezione civile dell’Unione, sarà rafforzato con un investimento di 2</a:t>
            </a:r>
            <a:r>
              <a:rPr lang="it-IT" dirty="0" smtClean="0"/>
              <a:t> miliardi;</a:t>
            </a:r>
            <a:endParaRPr lang="it-IT" dirty="0"/>
          </a:p>
          <a:p>
            <a:pPr lvl="0"/>
            <a:r>
              <a:rPr lang="it-IT" i="1" dirty="0" err="1"/>
              <a:t>Horizon</a:t>
            </a:r>
            <a:r>
              <a:rPr lang="it-IT" i="1" dirty="0"/>
              <a:t> Europe</a:t>
            </a:r>
            <a:r>
              <a:rPr lang="it-IT" dirty="0"/>
              <a:t> beneficerà di un investimento di 94,4 miliardi di euro al fine di poter finanziare la ricerca nel campo sanitario, delle capacità di risposta e delle transizioni verde e </a:t>
            </a:r>
            <a:r>
              <a:rPr lang="it-IT" dirty="0" smtClean="0"/>
              <a:t>digitale;</a:t>
            </a:r>
            <a:endParaRPr lang="it-IT" dirty="0"/>
          </a:p>
          <a:p>
            <a:pPr lvl="0"/>
            <a:r>
              <a:rPr lang="it-IT" dirty="0"/>
              <a:t>16,5 miliardi saranno dedicati al rafforzamento dell’azione esterna, incluso il campo degli aiuti umanitari.</a:t>
            </a:r>
          </a:p>
          <a:p>
            <a:endParaRPr lang="it-IT" dirty="0"/>
          </a:p>
        </p:txBody>
      </p:sp>
    </p:spTree>
    <p:extLst>
      <p:ext uri="{BB962C8B-B14F-4D97-AF65-F5344CB8AC3E}">
        <p14:creationId xmlns:p14="http://schemas.microsoft.com/office/powerpoint/2010/main" val="512165025"/>
      </p:ext>
    </p:extLst>
  </p:cSld>
  <p:clrMapOvr>
    <a:masterClrMapping/>
  </p:clrMapOvr>
</p:sld>
</file>

<file path=ppt/theme/theme1.xml><?xml version="1.0" encoding="utf-8"?>
<a:theme xmlns:a="http://schemas.openxmlformats.org/drawingml/2006/main" name="Berlino">
  <a:themeElements>
    <a:clrScheme name="Berlino">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o">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o">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TM04033917[[fn=Berlino]]</Template>
  <TotalTime>883</TotalTime>
  <Words>1986</Words>
  <Application>Microsoft Office PowerPoint</Application>
  <PresentationFormat>Widescreen</PresentationFormat>
  <Paragraphs>75</Paragraphs>
  <Slides>18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18</vt:i4>
      </vt:variant>
    </vt:vector>
  </HeadingPairs>
  <TitlesOfParts>
    <vt:vector size="21" baseType="lpstr">
      <vt:lpstr>Arial</vt:lpstr>
      <vt:lpstr>Trebuchet MS</vt:lpstr>
      <vt:lpstr>Berlino</vt:lpstr>
      <vt:lpstr>Le regole della UEM e la solidarietà finanziaria ai tempi del COVID-19</vt:lpstr>
      <vt:lpstr>Le proposte della Commissione attualmente in discussione (I)</vt:lpstr>
      <vt:lpstr>Le proposte della Commissione attualmente in discussione (II)</vt:lpstr>
      <vt:lpstr>Le proposte della Commissione attualmente in discussione (III)</vt:lpstr>
      <vt:lpstr>Le proposte della Commissione attualmente in discussione – I area di intervento (I)</vt:lpstr>
      <vt:lpstr>Le proposte della Commissione attualmente in discussione – I area di intervento (II)</vt:lpstr>
      <vt:lpstr>Le proposte della Commissione attualmente in discussione – I area di intervento (III)</vt:lpstr>
      <vt:lpstr>Le proposte della Commissione attualmente in discussione – II area di intervento</vt:lpstr>
      <vt:lpstr>Le proposte della Commissione attualmente in discussione – III area di intervento</vt:lpstr>
      <vt:lpstr>Le proposte della Commissione attualmente in discussione – iniziative ulteriori</vt:lpstr>
      <vt:lpstr>Decisioni/annunci dell’Eurogruppo del 15 maggio 2020</vt:lpstr>
      <vt:lpstr>Alcune decisioni assunte in precedenza</vt:lpstr>
      <vt:lpstr>Le azioni straordinarie della Banca Centrale Europea</vt:lpstr>
      <vt:lpstr>Nuova prassi a livello istituzionale, ostacoli e criticità</vt:lpstr>
      <vt:lpstr>Nuova prassi a livello istituzionale, ostacoli e criticità (II)</vt:lpstr>
      <vt:lpstr>Nulla sarà mai come prima?</vt:lpstr>
      <vt:lpstr>Link utili </vt:lpstr>
      <vt:lpstr>Grazie!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Roberto Cisotta</dc:creator>
  <cp:lastModifiedBy>Roberto Cisotta</cp:lastModifiedBy>
  <cp:revision>15</cp:revision>
  <dcterms:created xsi:type="dcterms:W3CDTF">2020-06-16T15:21:32Z</dcterms:created>
  <dcterms:modified xsi:type="dcterms:W3CDTF">2020-06-17T06:06:21Z</dcterms:modified>
</cp:coreProperties>
</file>